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5" r:id="rId4"/>
    <p:sldId id="264" r:id="rId5"/>
    <p:sldId id="270" r:id="rId6"/>
    <p:sldId id="257" r:id="rId7"/>
    <p:sldId id="265" r:id="rId8"/>
    <p:sldId id="266" r:id="rId9"/>
    <p:sldId id="269" r:id="rId10"/>
    <p:sldId id="260" r:id="rId11"/>
    <p:sldId id="271" r:id="rId12"/>
    <p:sldId id="261" r:id="rId13"/>
    <p:sldId id="267" r:id="rId14"/>
  </p:sldIdLst>
  <p:sldSz cx="9906000" cy="6858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수민" initials="이" lastIdx="1" clrIdx="0">
    <p:extLst>
      <p:ext uri="{19B8F6BF-5375-455C-9EA6-DF929625EA0E}">
        <p15:presenceInfo xmlns:p15="http://schemas.microsoft.com/office/powerpoint/2012/main" userId="S::20200460@mju.ac.kr::5b799c8b-eaa9-461a-ad10-bc4b6f4018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2060"/>
    <a:srgbClr val="D16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44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4203" y="0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AD23452-F208-4783-8ABB-F9413E41EE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2311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4203" y="9722311"/>
            <a:ext cx="3078758" cy="51230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F52D4AD-90E0-4725-9D3D-D67D1B0FF3B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410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404" y="0"/>
            <a:ext cx="3078427" cy="514100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52D5D36-7DD7-4294-A18F-AA5E74D040FA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7938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720517"/>
            <a:ext cx="3078427" cy="51409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404" y="9720517"/>
            <a:ext cx="3078427" cy="514099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159E1F2C-2DCC-4D99-AB58-BB212D92D0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49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26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2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45532"/>
            <a:ext cx="9906000" cy="661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EMB000014ac08bf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254001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51" y="318301"/>
            <a:ext cx="482094" cy="4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7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6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57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1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1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4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20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971F-1360-4518-8D3D-F025A13891DE}" type="datetimeFigureOut">
              <a:rPr lang="ko-KR" altLang="en-US" smtClean="0"/>
              <a:t>2021-07-22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65505-A135-4EB5-A0BF-29773A391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3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kor.kr/" TargetMode="External"/><Relationship Id="rId2" Type="http://schemas.openxmlformats.org/officeDocument/2006/relationships/hyperlink" Target="https://www.enkor.kr/tax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seoullife.shop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bkgylC3Sux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verseas.mofa.go.k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enkor.kr/tax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ay4korea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906000" cy="6604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6547" y="2026609"/>
            <a:ext cx="8106503" cy="3058782"/>
          </a:xfrm>
        </p:spPr>
        <p:txBody>
          <a:bodyPr>
            <a:noAutofit/>
          </a:bodyPr>
          <a:lstStyle/>
          <a:p>
            <a:pPr>
              <a:lnSpc>
                <a:spcPts val="7600"/>
              </a:lnSpc>
            </a:pP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Hướng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dẫn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trình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tư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̣ </a:t>
            </a:r>
            <a:r>
              <a:rPr lang="en-US" altLang="ko-KR" b="1" dirty="0" smtClean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/>
            </a:r>
            <a:br>
              <a:rPr lang="en-US" altLang="ko-KR" b="1" dirty="0" smtClean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</a:br>
            <a:r>
              <a:rPr lang="en-US" altLang="ko-KR" b="1" dirty="0" err="1" smtClean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thủ</a:t>
            </a:r>
            <a:r>
              <a:rPr lang="en-US" altLang="ko-KR" b="1" dirty="0" smtClean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tục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nhập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cảnh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 smtClean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và</a:t>
            </a:r>
            <a:r>
              <a:rPr lang="en-US" altLang="ko-KR" b="1" dirty="0" smtClean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theo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dõi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cách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ly</a:t>
            </a:r>
            <a:r>
              <a:rPr lang="en-US" altLang="ko-KR" b="1" dirty="0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 14 </a:t>
            </a:r>
            <a:r>
              <a:rPr lang="en-US" altLang="ko-KR" b="1" dirty="0" err="1">
                <a:latin typeface="Times New Roman" pitchFamily="18" charset="0"/>
                <a:ea typeface="HY헤드라인M" panose="02030600000101010101" pitchFamily="18" charset="-127"/>
                <a:cs typeface="Times New Roman" pitchFamily="18" charset="0"/>
              </a:rPr>
              <a:t>ngày</a:t>
            </a:r>
            <a:endParaRPr lang="ko-KR" altLang="en-US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 descr="EMB000014ac08b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54000"/>
          </a:xfrm>
          <a:prstGeom prst="rect">
            <a:avLst/>
          </a:prstGeom>
          <a:noFill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2" y="345605"/>
            <a:ext cx="990304" cy="9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4504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ko-KR" sz="3200" b="1" dirty="0" err="1">
                <a:latin typeface="Times New Roman" pitchFamily="18" charset="0"/>
                <a:cs typeface="Times New Roman" pitchFamily="18" charset="0"/>
              </a:rPr>
              <a:t>dõi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ko-KR" sz="3200" b="1" dirty="0" err="1">
                <a:latin typeface="Times New Roman" pitchFamily="18" charset="0"/>
                <a:cs typeface="Times New Roman" pitchFamily="18" charset="0"/>
              </a:rPr>
              <a:t>ngày</a:t>
            </a:r>
            <a:endParaRPr lang="ko-KR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66" y="1144214"/>
            <a:ext cx="8034867" cy="5511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0" name="타원 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2"/>
          <p:cNvSpPr/>
          <p:nvPr/>
        </p:nvSpPr>
        <p:spPr>
          <a:xfrm>
            <a:off x="935566" y="1144214"/>
            <a:ext cx="8034868" cy="10632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Nhập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khỏe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Sáng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10h,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Tối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20h00)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Sẽ có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nhắc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phút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nhiệt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nhập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app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gửi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1237672" y="6151419"/>
            <a:ext cx="2318328" cy="494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Nhấp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Chẩn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đoán</a:t>
            </a: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o-KR" alt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자가진단 하기</a:t>
            </a:r>
            <a:r>
              <a:rPr lang="en-US" altLang="ko-K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3740727" y="6151419"/>
            <a:ext cx="2576946" cy="494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triệu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nhấp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o-KR" alt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저장</a:t>
            </a:r>
            <a:r>
              <a:rPr lang="en-US" altLang="ko-K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391563" y="6132947"/>
            <a:ext cx="2578870" cy="494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B3.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Nhấp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lục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o-KR" alt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목록</a:t>
            </a:r>
            <a:r>
              <a:rPr lang="en-US" altLang="ko-K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ko-K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ko-K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altLang="ko-K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lịch</a:t>
            </a:r>
            <a:r>
              <a:rPr lang="en-US" altLang="ko-K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chẩn</a:t>
            </a:r>
            <a:r>
              <a:rPr lang="en-US" altLang="ko-KR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đoán</a:t>
            </a:r>
            <a:endParaRPr lang="vi-VN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4546" y="464369"/>
            <a:ext cx="798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ko-K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  <a:endParaRPr lang="ko-K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4187" y="1391459"/>
            <a:ext cx="876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 web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taxi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dirty="0" smtClean="0"/>
              <a:t>*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https://www.enkor.kr/taxi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 smtClean="0"/>
              <a:t>2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“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online”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* Website: </a:t>
            </a:r>
            <a:r>
              <a:rPr lang="ko-KR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엔코위더스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https://enkor.kr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서울라이프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https://seoullife.shop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722" y="2903549"/>
            <a:ext cx="4327641" cy="351435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187" y="2903549"/>
            <a:ext cx="4436535" cy="35143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20" name="타원 19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2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94546" y="464369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격리 해제</a:t>
            </a:r>
            <a:endParaRPr lang="ko-KR" altLang="en-US" sz="32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1307631" y="1835571"/>
            <a:ext cx="1800225" cy="1800225"/>
            <a:chOff x="994546" y="1628775"/>
            <a:chExt cx="1800225" cy="1800225"/>
          </a:xfrm>
        </p:grpSpPr>
        <p:sp>
          <p:nvSpPr>
            <p:cNvPr id="2" name="타원 1"/>
            <p:cNvSpPr/>
            <p:nvPr/>
          </p:nvSpPr>
          <p:spPr>
            <a:xfrm>
              <a:off x="994546" y="1628775"/>
              <a:ext cx="1800225" cy="1800225"/>
            </a:xfrm>
            <a:prstGeom prst="ellipse">
              <a:avLst/>
            </a:prstGeom>
            <a:noFill/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1885950" y="1838325"/>
              <a:ext cx="0" cy="7334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1885951" y="2057400"/>
              <a:ext cx="68152" cy="504825"/>
            </a:xfrm>
            <a:prstGeom prst="line">
              <a:avLst/>
            </a:prstGeom>
            <a:ln w="1143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379266" y="2039281"/>
            <a:ext cx="62199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12h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ko-K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nhập</a:t>
            </a:r>
            <a:r>
              <a:rPr lang="en-US" altLang="ko-K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dirty="0" err="1">
                <a:latin typeface="Times New Roman" pitchFamily="18" charset="0"/>
                <a:cs typeface="Times New Roman" pitchFamily="18" charset="0"/>
              </a:rPr>
              <a:t>cảnh</a:t>
            </a:r>
            <a:endParaRPr lang="en-US" altLang="ko-K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※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Kiểm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ly</a:t>
            </a:r>
            <a:endParaRPr lang="en-US" altLang="ko-K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627" y="4136913"/>
            <a:ext cx="59939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thải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gồm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tất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túi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※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lòng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vứt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Tất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cả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loại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túi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túi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trắng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túi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đựng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gói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nữa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※2 </a:t>
            </a:r>
            <a:r>
              <a:rPr lang="en-US" altLang="ko-K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túi</a:t>
            </a:r>
            <a:r>
              <a:rPr lang="en-US" altLang="ko-K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rác</a:t>
            </a:r>
            <a:endParaRPr lang="en-US" altLang="ko-K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   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※ </a:t>
            </a:r>
            <a:r>
              <a:rPr lang="en-US" altLang="ko-K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ko-K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youtu.be/bkgylC3SuxE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195629" y="3693165"/>
            <a:ext cx="1998338" cy="2799071"/>
            <a:chOff x="7195629" y="3693165"/>
            <a:chExt cx="1998338" cy="2799071"/>
          </a:xfrm>
        </p:grpSpPr>
        <p:grpSp>
          <p:nvGrpSpPr>
            <p:cNvPr id="17" name="그룹 16"/>
            <p:cNvGrpSpPr/>
            <p:nvPr/>
          </p:nvGrpSpPr>
          <p:grpSpPr>
            <a:xfrm rot="284861">
              <a:off x="7195629" y="3693165"/>
              <a:ext cx="1998338" cy="2799071"/>
              <a:chOff x="7058025" y="3912650"/>
              <a:chExt cx="1628775" cy="2478625"/>
            </a:xfrm>
            <a:solidFill>
              <a:schemeClr val="bg1"/>
            </a:solidFill>
          </p:grpSpPr>
          <p:sp>
            <p:nvSpPr>
              <p:cNvPr id="23" name="타원 22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 rot="284861">
              <a:off x="7301229" y="3835771"/>
              <a:ext cx="1749715" cy="2552134"/>
              <a:chOff x="7058025" y="3912650"/>
              <a:chExt cx="1628775" cy="2478625"/>
            </a:xfrm>
            <a:solidFill>
              <a:srgbClr val="D16B05"/>
            </a:solidFill>
          </p:grpSpPr>
          <p:sp>
            <p:nvSpPr>
              <p:cNvPr id="19" name="타원 18"/>
              <p:cNvSpPr/>
              <p:nvPr/>
            </p:nvSpPr>
            <p:spPr>
              <a:xfrm>
                <a:off x="7058025" y="4429125"/>
                <a:ext cx="1628775" cy="19621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타원 19"/>
              <p:cNvSpPr/>
              <p:nvPr/>
            </p:nvSpPr>
            <p:spPr>
              <a:xfrm rot="20415098">
                <a:off x="7359295" y="4048123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타원 20"/>
              <p:cNvSpPr/>
              <p:nvPr/>
            </p:nvSpPr>
            <p:spPr>
              <a:xfrm rot="1096914">
                <a:off x="7753439" y="3912650"/>
                <a:ext cx="43815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07" y="4789135"/>
              <a:ext cx="1156450" cy="1083208"/>
            </a:xfrm>
            <a:prstGeom prst="rect">
              <a:avLst/>
            </a:prstGeom>
          </p:spPr>
        </p:pic>
      </p:grpSp>
      <p:sp>
        <p:nvSpPr>
          <p:cNvPr id="26" name="타원 25"/>
          <p:cNvSpPr/>
          <p:nvPr/>
        </p:nvSpPr>
        <p:spPr>
          <a:xfrm>
            <a:off x="310765" y="423334"/>
            <a:ext cx="666847" cy="66684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⑥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105" descr="75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98"/>
            <a:ext cx="9910708" cy="660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40" y="921340"/>
            <a:ext cx="2799519" cy="2823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29" y="4311834"/>
            <a:ext cx="5928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 smtClean="0">
                <a:latin typeface="Frutiger 45 Light" panose="020B0800000000000000" pitchFamily="34" charset="0"/>
              </a:rPr>
              <a:t>Hope to see you soon</a:t>
            </a:r>
            <a:r>
              <a:rPr lang="en-US" altLang="ko-KR" sz="5400" b="1" dirty="0" smtClean="0">
                <a:latin typeface="Frutiger 45 Light" panose="020B08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5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0" y="864524"/>
            <a:ext cx="10750918" cy="5793971"/>
            <a:chOff x="0" y="847898"/>
            <a:chExt cx="10750918" cy="5793971"/>
          </a:xfrm>
        </p:grpSpPr>
        <p:sp>
          <p:nvSpPr>
            <p:cNvPr id="18" name="직사각형 17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68634" y="1061817"/>
              <a:ext cx="10682284" cy="5423599"/>
              <a:chOff x="68634" y="745937"/>
              <a:chExt cx="10682284" cy="5423599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F9F31105-4053-4C5F-B688-18DFE7678849}"/>
                  </a:ext>
                </a:extLst>
              </p:cNvPr>
              <p:cNvSpPr txBox="1"/>
              <p:nvPr/>
            </p:nvSpPr>
            <p:spPr>
              <a:xfrm flipH="1">
                <a:off x="387070" y="1479314"/>
                <a:ext cx="4395787" cy="42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42950">
                  <a:defRPr/>
                </a:pPr>
                <a:endParaRPr lang="en-US" altLang="ko-KR" sz="1300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algn="ctr" defTabSz="742950">
                  <a:defRPr/>
                </a:pPr>
                <a:endParaRPr lang="en-US" altLang="ko-KR" sz="894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xmlns="" id="{0E149621-EA6C-46AA-8618-7F33758374F4}"/>
                  </a:ext>
                </a:extLst>
              </p:cNvPr>
              <p:cNvSpPr/>
              <p:nvPr/>
            </p:nvSpPr>
            <p:spPr>
              <a:xfrm>
                <a:off x="184901" y="745937"/>
                <a:ext cx="4567352" cy="5294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/>
                <a:endParaRPr lang="ko-KR" altLang="en-US" sz="1138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6DD5CF5-6EC3-45D5-8A7C-9999144148D6}"/>
                  </a:ext>
                </a:extLst>
              </p:cNvPr>
              <p:cNvSpPr txBox="1"/>
              <p:nvPr/>
            </p:nvSpPr>
            <p:spPr>
              <a:xfrm flipH="1">
                <a:off x="4952999" y="1191736"/>
                <a:ext cx="4643438" cy="21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[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서울 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Seoul </a:t>
                </a:r>
                <a:r>
                  <a:rPr lang="ko-KR" altLang="en-US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캠퍼스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] </a:t>
                </a:r>
              </a:p>
              <a:p>
                <a:pPr defTabSz="742950">
                  <a:defRPr/>
                </a:pPr>
                <a:r>
                  <a:rPr lang="ko-KR" altLang="en-US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어학연수생 담당자 연락처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Phone number : 010-5216-1513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KAKAOTALK ID : mju1513</a:t>
                </a:r>
              </a:p>
              <a:p>
                <a:pPr defTabSz="742950">
                  <a:defRPr/>
                </a:pP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WECHAT ID : 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myongji_university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  <a:p>
                <a:pPr defTabSz="742950">
                  <a:defRPr/>
                </a:pPr>
                <a:endParaRPr lang="en-US" altLang="ko-KR" sz="1727" b="1" dirty="0">
                  <a:solidFill>
                    <a:srgbClr val="4F81BD">
                      <a:lumMod val="50000"/>
                    </a:srgbClr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xmlns="" id="{344BF475-620C-4EE4-8E19-831027C03407}"/>
                  </a:ext>
                </a:extLst>
              </p:cNvPr>
              <p:cNvGrpSpPr/>
              <p:nvPr/>
            </p:nvGrpSpPr>
            <p:grpSpPr>
              <a:xfrm>
                <a:off x="4974219" y="745938"/>
                <a:ext cx="4735872" cy="2869550"/>
                <a:chOff x="2890301" y="1406556"/>
                <a:chExt cx="5828765" cy="3531754"/>
              </a:xfrm>
            </p:grpSpPr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xmlns="" id="{0C7D4F52-49D6-4A33-9FB2-8D9D0C4EC3AD}"/>
                    </a:ext>
                  </a:extLst>
                </p:cNvPr>
                <p:cNvSpPr/>
                <p:nvPr/>
              </p:nvSpPr>
              <p:spPr>
                <a:xfrm>
                  <a:off x="2890301" y="1406556"/>
                  <a:ext cx="5809672" cy="32035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42950">
                    <a:defRPr/>
                  </a:pPr>
                  <a:endParaRPr lang="ko-KR" altLang="en-US" sz="864" dirty="0">
                    <a:solidFill>
                      <a:prstClr val="white"/>
                    </a:solidFill>
                    <a:latin typeface="Calibri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C89A971D-164F-4187-BDFA-561B6654B190}"/>
                    </a:ext>
                  </a:extLst>
                </p:cNvPr>
                <p:cNvSpPr txBox="1"/>
                <p:nvPr/>
              </p:nvSpPr>
              <p:spPr>
                <a:xfrm flipH="1">
                  <a:off x="3004066" y="1585123"/>
                  <a:ext cx="5715000" cy="33531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서울 </a:t>
                  </a:r>
                  <a:r>
                    <a:rPr lang="en-US" altLang="ko-KR" sz="2275" b="1" u="sng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Seoul</a:t>
                  </a:r>
                  <a:r>
                    <a:rPr lang="en-US" altLang="ko-KR" sz="2275" b="1" dirty="0" smtClean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캠퍼스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 </a:t>
                  </a:r>
                </a:p>
                <a:p>
                  <a:pPr defTabSz="742950">
                    <a:defRPr/>
                  </a:pPr>
                  <a:r>
                    <a:rPr lang="ko-KR" altLang="en-US" sz="162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어학연수생 담당자 연락처</a:t>
                  </a: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Phone number 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010-5216-1513</a:t>
                  </a:r>
                  <a:endParaRPr lang="en-US" altLang="ko-KR" sz="1950" b="1" dirty="0">
                    <a:solidFill>
                      <a:srgbClr val="C00000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mju1513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myongji_university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01052161513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prstClr val="black"/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4B976BC2-FAD0-4020-B691-C816ADCCF8CF}"/>
                  </a:ext>
                </a:extLst>
              </p:cNvPr>
              <p:cNvGrpSpPr/>
              <p:nvPr/>
            </p:nvGrpSpPr>
            <p:grpSpPr>
              <a:xfrm>
                <a:off x="4982517" y="3491217"/>
                <a:ext cx="5768401" cy="2662851"/>
                <a:chOff x="3929479" y="3786320"/>
                <a:chExt cx="7099571" cy="3277355"/>
              </a:xfrm>
            </p:grpSpPr>
            <p:sp>
              <p:nvSpPr>
                <p:cNvPr id="14" name="직사각형 13">
                  <a:extLst>
                    <a:ext uri="{FF2B5EF4-FFF2-40B4-BE49-F238E27FC236}">
                      <a16:creationId xmlns:a16="http://schemas.microsoft.com/office/drawing/2014/main" xmlns="" id="{70BA8616-A7E4-4E6B-86B8-6D47B31E58EF}"/>
                    </a:ext>
                  </a:extLst>
                </p:cNvPr>
                <p:cNvSpPr/>
                <p:nvPr/>
              </p:nvSpPr>
              <p:spPr>
                <a:xfrm>
                  <a:off x="3929479" y="3786320"/>
                  <a:ext cx="5799460" cy="31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742950">
                    <a:defRPr/>
                  </a:pPr>
                  <a:endParaRPr lang="en-US" altLang="ko-KR" sz="894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B4BAA0EE-9B22-43E7-810E-12B564E693FF}"/>
                    </a:ext>
                  </a:extLst>
                </p:cNvPr>
                <p:cNvSpPr txBox="1"/>
                <p:nvPr/>
              </p:nvSpPr>
              <p:spPr>
                <a:xfrm flipH="1">
                  <a:off x="3988544" y="4037600"/>
                  <a:ext cx="7040506" cy="3026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42950">
                    <a:defRPr/>
                  </a:pP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[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용인 </a:t>
                  </a:r>
                  <a:r>
                    <a:rPr lang="en-US" altLang="ko-KR" sz="2275" b="1" u="sng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  <a:r>
                    <a:rPr lang="ko-KR" altLang="en-US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캠퍼스</a:t>
                  </a:r>
                  <a:r>
                    <a:rPr lang="en-US" altLang="ko-KR" sz="227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]</a:t>
                  </a:r>
                </a:p>
                <a:p>
                  <a:pPr defTabSz="742950">
                    <a:defRPr/>
                  </a:pPr>
                  <a:r>
                    <a:rPr lang="ko-KR" altLang="en-US" sz="1625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어학연수생 담당자 연락처</a:t>
                  </a: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endPara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Phone number : </a:t>
                  </a:r>
                  <a:r>
                    <a:rPr lang="en-US" altLang="ko-KR" sz="2275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010-8071-1513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KAKAOTALK ID : </a:t>
                  </a:r>
                  <a:r>
                    <a:rPr lang="en-US" altLang="ko-KR" sz="1950" b="1" dirty="0" err="1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yonginmyongji_univ</a:t>
                  </a:r>
                  <a:endPara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  <a:p>
                  <a:pPr lvl="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WECHAT ID : </a:t>
                  </a:r>
                  <a:r>
                    <a:rPr lang="en-US" altLang="ko-KR" sz="1950" b="1" dirty="0" err="1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yongin_mju</a:t>
                  </a:r>
                  <a:r>
                    <a:rPr lang="en-US" altLang="ko-KR" sz="1950" b="1" dirty="0">
                      <a:solidFill>
                        <a:srgbClr val="C00000"/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 </a:t>
                  </a:r>
                </a:p>
                <a:p>
                  <a:pPr defTabSz="742950">
                    <a:defRPr/>
                  </a:pPr>
                  <a:r>
                    <a:rPr lang="en-US" altLang="ko-KR" sz="1950" b="1" dirty="0">
                      <a:solidFill>
                        <a:srgbClr val="4F81BD">
                          <a:lumMod val="50000"/>
                        </a:srgbClr>
                      </a:solidFill>
                      <a:latin typeface="나눔스퀘어 ExtraBold" panose="020B0600000101010101" pitchFamily="50" charset="-127"/>
                      <a:ea typeface="나눔스퀘어 ExtraBold" panose="020B0600000101010101" pitchFamily="50" charset="-127"/>
                    </a:rPr>
                    <a:t>ZALO ID : +82) 01080711513</a:t>
                  </a:r>
                </a:p>
                <a:p>
                  <a:pPr defTabSz="742950">
                    <a:defRPr/>
                  </a:pPr>
                  <a:endParaRPr lang="en-US" altLang="ko-KR" sz="1727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endParaRPr>
                </a:p>
              </p:txBody>
            </p:sp>
          </p:grp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xmlns="" id="{A09CA15F-3CA8-46A2-B09E-47A2BCAAE9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0507" y="1581005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xmlns="" id="{C9BDA26C-E453-43AE-B0FD-F74DDB606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6654" y="4481513"/>
                <a:ext cx="43957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제목 40">
                <a:extLst>
                  <a:ext uri="{FF2B5EF4-FFF2-40B4-BE49-F238E27FC236}">
                    <a16:creationId xmlns:a16="http://schemas.microsoft.com/office/drawing/2014/main" xmlns="" id="{56CDEEC4-F30A-4BBC-86CB-8628D02930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34" y="1810417"/>
                <a:ext cx="4853940" cy="2000548"/>
              </a:xfrm>
              <a:prstGeom prst="rect">
                <a:avLst/>
              </a:prstGeom>
            </p:spPr>
            <p:txBody>
              <a:bodyPr/>
              <a:lstStyle>
                <a:lvl1pPr>
                  <a:defRPr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 latinLnBrk="0"/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  <a:t/>
                </a:r>
                <a:br>
                  <a:rPr lang="en-US" altLang="ko-KR" sz="1625" dirty="0">
                    <a:solidFill>
                      <a:sysClr val="windowText" lastClr="000000"/>
                    </a:solidFill>
                    <a:latin typeface="나눔"/>
                  </a:rPr>
                </a:br>
                <a:endParaRPr lang="ko-KR" altLang="en-US" sz="1625" kern="0" dirty="0">
                  <a:solidFill>
                    <a:sysClr val="windowText" lastClr="000000"/>
                  </a:solidFill>
                  <a:latin typeface="나눔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D502D09-11EF-4FEA-A3F1-4F1AD30C5C22}"/>
                  </a:ext>
                </a:extLst>
              </p:cNvPr>
              <p:cNvSpPr txBox="1"/>
              <p:nvPr/>
            </p:nvSpPr>
            <p:spPr>
              <a:xfrm flipH="1">
                <a:off x="242990" y="1169193"/>
                <a:ext cx="4395787" cy="5000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※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입국 전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, </a:t>
                </a:r>
                <a:r>
                  <a:rPr lang="ko-KR" altLang="en-US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각 캠퍼스 메신저 아이디를 추가하세요</a:t>
                </a: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.</a:t>
                </a:r>
              </a:p>
              <a:p>
                <a:pPr algn="ctr">
                  <a:defRPr/>
                </a:pPr>
                <a:r>
                  <a:rPr lang="en-US" altLang="ko-KR" sz="1463" b="1" dirty="0">
                    <a:solidFill>
                      <a:srgbClr val="4F81BD">
                        <a:lumMod val="50000"/>
                      </a:srgbClr>
                    </a:solidFill>
                    <a:latin typeface="나눔스퀘어 ExtraBold" panose="020B0600000101010101" pitchFamily="50" charset="-127"/>
                    <a:ea typeface="나눔스퀘어 ExtraBold" panose="020B0600000101010101" pitchFamily="50" charset="-127"/>
                  </a:rPr>
                  <a:t>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Before the entry, install the app (</a:t>
                </a:r>
                <a:r>
                  <a:rPr lang="en-US" altLang="ko-KR" sz="195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</a:p>
              <a:p>
                <a:pPr lvl="0" algn="ctr">
                  <a:defRPr/>
                </a:pPr>
                <a:r>
                  <a:rPr lang="en-US" altLang="ko-KR" sz="195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and add ID for each campus.</a:t>
                </a:r>
              </a:p>
              <a:p>
                <a:pPr lvl="0" algn="ctr">
                  <a:defRPr/>
                </a:pPr>
                <a:endParaRPr lang="en-US" altLang="ko-KR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zh-CN" altLang="en-US" sz="1950" b="1" dirty="0">
                    <a:solidFill>
                      <a:srgbClr val="4F81BD">
                        <a:lumMod val="50000"/>
                      </a:srgbClr>
                    </a:solidFill>
                  </a:rPr>
                  <a:t>入境前，请务必添加各校区的微信。</a:t>
                </a:r>
                <a:endParaRPr lang="en-US" altLang="zh-CN" sz="1950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Trước khi nhập cảnh, vui lòng kết bạn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với nhà trường qua tài khoản ZALO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tương ứng với</a:t>
                </a:r>
                <a:r>
                  <a:rPr lang="en-US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vi-VN" altLang="zh-CN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cơ sở mình theo học. </a:t>
                </a: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r>
                  <a:rPr lang="az-Cyrl-AZ" altLang="ko-KR" sz="1625" dirty="0"/>
                  <a:t/>
                </a:r>
                <a:br>
                  <a:rPr lang="az-Cyrl-AZ" altLang="ko-KR" sz="1625" dirty="0"/>
                </a:b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Оруулахын өмнө програмыг суулгана уу (</a:t>
                </a:r>
                <a:r>
                  <a:rPr lang="en-US" altLang="ko-KR" sz="1625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оюутны хотхон бүрт </a:t>
                </a:r>
                <a:r>
                  <a:rPr lang="en-US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ID </a:t>
                </a:r>
                <a:r>
                  <a:rPr lang="az-Cyrl-AZ" altLang="ko-KR" sz="162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нэмж оруулаарай.</a:t>
                </a:r>
                <a:endParaRPr lang="en-US" altLang="ko-KR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62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>
                  <a:defRPr/>
                </a:pPr>
                <a:endParaRPr lang="vi-VN" altLang="zh-CN" sz="853" b="1" dirty="0">
                  <a:solidFill>
                    <a:srgbClr val="4F81BD">
                      <a:lumMod val="50000"/>
                    </a:srgbClr>
                  </a:solidFill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az-Cyrl-AZ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lvl="0" algn="ctr">
                  <a:defRPr/>
                </a:pPr>
                <a:endParaRPr lang="en-US" altLang="zh-CN" sz="1463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684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872837"/>
            <a:ext cx="9906000" cy="5793971"/>
            <a:chOff x="0" y="847898"/>
            <a:chExt cx="9906000" cy="5793971"/>
          </a:xfrm>
        </p:grpSpPr>
        <p:sp>
          <p:nvSpPr>
            <p:cNvPr id="11" name="직사각형 10"/>
            <p:cNvSpPr/>
            <p:nvPr/>
          </p:nvSpPr>
          <p:spPr>
            <a:xfrm>
              <a:off x="0" y="847898"/>
              <a:ext cx="9906000" cy="57939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94350" y="1063608"/>
              <a:ext cx="9470737" cy="5362161"/>
              <a:chOff x="194350" y="780976"/>
              <a:chExt cx="9470737" cy="5362161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xmlns="" id="{48A6007B-63AF-493A-8504-84480B54A5AE}"/>
                  </a:ext>
                </a:extLst>
              </p:cNvPr>
              <p:cNvSpPr/>
              <p:nvPr/>
            </p:nvSpPr>
            <p:spPr>
              <a:xfrm>
                <a:off x="1981200" y="3337350"/>
                <a:ext cx="4452259" cy="2607446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38" b="1" spc="-4" dirty="0">
                  <a:solidFill>
                    <a:schemeClr val="tx1"/>
                  </a:solidFill>
                  <a:latin typeface="맑은 고딕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xmlns="" id="{B89908FF-C771-4541-A588-912021920266}"/>
                  </a:ext>
                </a:extLst>
              </p:cNvPr>
              <p:cNvSpPr/>
              <p:nvPr/>
            </p:nvSpPr>
            <p:spPr>
              <a:xfrm>
                <a:off x="194350" y="780976"/>
                <a:ext cx="4680000" cy="2632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endParaRPr lang="en-US" altLang="ko-KR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1.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메신저 아이디 추가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(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wechat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</a:t>
                </a:r>
                <a:r>
                  <a:rPr lang="en-US" altLang="ko-KR" sz="1138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zalo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2.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메시지 보내기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영문명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생년월일 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/ </a:t>
                </a:r>
                <a:r>
                  <a:rPr lang="ko-KR" altLang="en-US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입국날짜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)</a:t>
                </a:r>
                <a:r>
                  <a:rPr lang="en-US" altLang="ko-KR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Step1. Add the </a:t>
                </a:r>
                <a:r>
                  <a:rPr lang="en-US" altLang="ko-KR" sz="1300" b="1" dirty="0" err="1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kakaotalk</a:t>
                </a: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ID for each campus</a:t>
                </a:r>
                <a:b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Step2. Send a message</a:t>
                </a:r>
              </a:p>
              <a:p>
                <a:pPr algn="ctr"/>
                <a:r>
                  <a:rPr lang="en-US" altLang="ko-KR" sz="1300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(English name/Date of birth/Date of flight)</a:t>
                </a: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/>
                </a:r>
                <a:br>
                  <a:rPr lang="en-US" altLang="ko-KR" sz="1138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第一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 添加各小区的微信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/>
                </a:r>
                <a:b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</a:b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第二</a:t>
                </a:r>
                <a:r>
                  <a:rPr lang="en-US" altLang="zh-CN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.  </a:t>
                </a:r>
                <a:r>
                  <a:rPr lang="zh-CN" altLang="en-US" sz="1138" b="1" dirty="0">
                    <a:solidFill>
                      <a:srgbClr val="4F81BD">
                        <a:lumMod val="50000"/>
                      </a:srgbClr>
                    </a:solidFill>
                    <a:latin typeface="휴먼편지체" panose="02030504000101010101" pitchFamily="18" charset="-127"/>
                    <a:ea typeface="휴먼편지체" panose="02030504000101010101" pitchFamily="18" charset="-127"/>
                  </a:rPr>
                  <a:t>发送信息（护照上英文名、出生日期、航班日期）</a:t>
                </a:r>
                <a:endParaRPr lang="en-US" altLang="zh-CN" sz="1138" b="1" dirty="0">
                  <a:solidFill>
                    <a:srgbClr val="4F81BD">
                      <a:lumMod val="50000"/>
                    </a:srgbClr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endParaRPr>
              </a:p>
              <a:p>
                <a:pPr algn="ctr"/>
                <a:endParaRPr lang="en-US" altLang="zh-CN" sz="975" b="1" dirty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1: Kết bạn ZALO với trường (theo đúng ID tài khoản tương ứng với </a:t>
                </a:r>
                <a:endParaRPr lang="en-US" altLang="zh-CN" sz="975" b="1" dirty="0" smtClean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vi-VN" altLang="zh-CN" sz="97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cơ </a:t>
                </a:r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sở mình học)</a:t>
                </a:r>
              </a:p>
              <a:p>
                <a:pPr algn="ctr"/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Bước 2: Nhắn tin cho trường với nội dung Tên tiếng Anh/Ngày tháng </a:t>
                </a:r>
                <a:r>
                  <a:rPr lang="vi-VN" altLang="zh-CN" sz="97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năm</a:t>
                </a:r>
                <a:endParaRPr lang="en-US" altLang="zh-CN" sz="975" b="1" dirty="0" smtClean="0">
                  <a:solidFill>
                    <a:srgbClr val="4F81BD">
                      <a:lumMod val="50000"/>
                    </a:srgbClr>
                  </a:solidFill>
                  <a:ea typeface="나눔스퀘어 ExtraBold" panose="020B0600000101010101" pitchFamily="50" charset="-127"/>
                </a:endParaRPr>
              </a:p>
              <a:p>
                <a:pPr algn="ctr"/>
                <a:r>
                  <a:rPr lang="vi-VN" altLang="zh-CN" sz="975" b="1" dirty="0" smtClean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 </a:t>
                </a:r>
                <a:r>
                  <a:rPr lang="vi-VN" altLang="zh-CN" sz="975" b="1" dirty="0">
                    <a:solidFill>
                      <a:srgbClr val="4F81BD">
                        <a:lumMod val="50000"/>
                      </a:srgbClr>
                    </a:solidFill>
                    <a:ea typeface="나눔스퀘어 ExtraBold" panose="020B0600000101010101" pitchFamily="50" charset="-127"/>
                  </a:rPr>
                  <a:t>sinh/ Ngày nhập cảnh)</a:t>
                </a:r>
                <a: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  <a:t/>
                </a:r>
                <a:br>
                  <a:rPr lang="en-US" altLang="zh-CN" sz="975" b="1" spc="-4" dirty="0">
                    <a:solidFill>
                      <a:schemeClr val="tx1"/>
                    </a:solidFill>
                    <a:latin typeface="맑은 고딕"/>
                  </a:rPr>
                </a:br>
                <a:endParaRPr lang="ko-KR" altLang="en-US" sz="975" b="1" spc="-4" dirty="0">
                  <a:solidFill>
                    <a:schemeClr val="tx1"/>
                  </a:solidFill>
                  <a:latin typeface="맑은 고딕"/>
                </a:endParaRPr>
              </a:p>
              <a:p>
                <a:pPr algn="ctr"/>
                <a:endParaRPr lang="ko-KR" altLang="en-US" sz="1463" dirty="0"/>
              </a:p>
            </p:txBody>
          </p:sp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xmlns="" id="{3DD00B72-73D1-4F70-AFC0-39D1CCC269DE}"/>
                  </a:ext>
                </a:extLst>
              </p:cNvPr>
              <p:cNvGrpSpPr/>
              <p:nvPr/>
            </p:nvGrpSpPr>
            <p:grpSpPr>
              <a:xfrm>
                <a:off x="194350" y="780977"/>
                <a:ext cx="9470737" cy="5362160"/>
                <a:chOff x="272473" y="38582"/>
                <a:chExt cx="11656292" cy="6599582"/>
              </a:xfrm>
            </p:grpSpPr>
            <p:pic>
              <p:nvPicPr>
                <p:cNvPr id="8" name="그림 7">
                  <a:extLst>
                    <a:ext uri="{FF2B5EF4-FFF2-40B4-BE49-F238E27FC236}">
                      <a16:creationId xmlns:a16="http://schemas.microsoft.com/office/drawing/2014/main" xmlns="" id="{8127162E-1FDA-40B7-B29C-252A7D8A1BD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146800" y="38582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9" name="그림 8">
                  <a:extLst>
                    <a:ext uri="{FF2B5EF4-FFF2-40B4-BE49-F238E27FC236}">
                      <a16:creationId xmlns:a16="http://schemas.microsoft.com/office/drawing/2014/main" xmlns="" id="{DDB46740-066A-406B-BD87-EE94CFDC6A2C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473" y="3398164"/>
                  <a:ext cx="5760000" cy="3240000"/>
                </a:xfrm>
                <a:prstGeom prst="rect">
                  <a:avLst/>
                </a:prstGeom>
              </p:spPr>
            </p:pic>
            <p:pic>
              <p:nvPicPr>
                <p:cNvPr id="10" name="그림 9">
                  <a:extLst>
                    <a:ext uri="{FF2B5EF4-FFF2-40B4-BE49-F238E27FC236}">
                      <a16:creationId xmlns:a16="http://schemas.microsoft.com/office/drawing/2014/main" xmlns="" id="{65AD9C55-DBCF-4BEE-9B21-40CD64E34CE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68765" y="3395510"/>
                  <a:ext cx="5760000" cy="32400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8707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0860" y="413203"/>
            <a:ext cx="689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Trình</a:t>
            </a:r>
            <a:r>
              <a:rPr lang="en-US" altLang="ko-K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tự</a:t>
            </a:r>
            <a:r>
              <a:rPr lang="en-US" altLang="ko-K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nhập</a:t>
            </a:r>
            <a:r>
              <a:rPr lang="en-US" altLang="ko-K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cảnh</a:t>
            </a:r>
            <a:r>
              <a:rPr lang="en-US" altLang="ko-K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và</a:t>
            </a:r>
            <a:r>
              <a:rPr lang="en-US" altLang="ko-K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cách</a:t>
            </a:r>
            <a:r>
              <a:rPr lang="en-US" altLang="ko-K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ly</a:t>
            </a:r>
            <a:r>
              <a:rPr lang="en-US" altLang="ko-KR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 14 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50" charset="-127"/>
                <a:cs typeface="Times New Roman" panose="02020603050405020304" pitchFamily="18" charset="0"/>
              </a:rPr>
              <a:t>ngày</a:t>
            </a:r>
            <a:endParaRPr lang="ko-KR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1455322" y="5387277"/>
            <a:ext cx="3150524" cy="16626"/>
          </a:xfrm>
          <a:prstGeom prst="line">
            <a:avLst/>
          </a:prstGeom>
          <a:ln w="146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그룹 68"/>
          <p:cNvGrpSpPr/>
          <p:nvPr/>
        </p:nvGrpSpPr>
        <p:grpSpPr>
          <a:xfrm>
            <a:off x="74910" y="1317526"/>
            <a:ext cx="9347764" cy="5435041"/>
            <a:chOff x="294425" y="1379773"/>
            <a:chExt cx="8669370" cy="5075873"/>
          </a:xfrm>
        </p:grpSpPr>
        <p:cxnSp>
          <p:nvCxnSpPr>
            <p:cNvPr id="13" name="꺾인 연결선 12"/>
            <p:cNvCxnSpPr/>
            <p:nvPr/>
          </p:nvCxnSpPr>
          <p:spPr>
            <a:xfrm>
              <a:off x="1405857" y="2727182"/>
              <a:ext cx="3254294" cy="2429691"/>
            </a:xfrm>
            <a:prstGeom prst="bentConnector3">
              <a:avLst>
                <a:gd name="adj1" fmla="val 197449"/>
              </a:avLst>
            </a:prstGeom>
            <a:ln w="142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/>
            <p:cNvSpPr/>
            <p:nvPr/>
          </p:nvSpPr>
          <p:spPr>
            <a:xfrm>
              <a:off x="1101109" y="2347857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92313" y="1513097"/>
              <a:ext cx="1735239" cy="776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err="1">
                  <a:latin typeface="Times New Roman" pitchFamily="18" charset="0"/>
                  <a:cs typeface="Times New Roman" pitchFamily="18" charset="0"/>
                </a:rPr>
                <a:t>Đến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altLang="ko-KR" sz="2400" b="1" dirty="0">
                  <a:latin typeface="Times New Roman" pitchFamily="18" charset="0"/>
                  <a:cs typeface="Times New Roman" pitchFamily="18" charset="0"/>
                </a:rPr>
                <a:t> bay </a:t>
              </a:r>
              <a:endParaRPr lang="en-US" altLang="ko-KR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ko-KR" sz="2400" b="1" dirty="0" err="1" smtClean="0">
                  <a:latin typeface="Times New Roman" pitchFamily="18" charset="0"/>
                  <a:cs typeface="Times New Roman" pitchFamily="18" charset="0"/>
                </a:rPr>
                <a:t>Hàn</a:t>
              </a:r>
              <a:r>
                <a:rPr lang="en-US" altLang="ko-KR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400" b="1" dirty="0" err="1" smtClean="0">
                  <a:latin typeface="Times New Roman" pitchFamily="18" charset="0"/>
                  <a:cs typeface="Times New Roman" pitchFamily="18" charset="0"/>
                </a:rPr>
                <a:t>Quốc</a:t>
              </a:r>
              <a:endParaRPr lang="ko-KR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0508" y="1558635"/>
              <a:ext cx="2343287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Khám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 Covid-19 </a:t>
              </a:r>
              <a:r>
                <a:rPr lang="en-US" altLang="ko-KR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  <a:p>
              <a:pPr algn="ctr"/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tại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 y </a:t>
              </a:r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tê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́</a:t>
              </a:r>
              <a:endParaRPr lang="ko-KR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31265" y="5593332"/>
              <a:ext cx="2121773" cy="776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altLang="ko-K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altLang="ko-K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ko-K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ly</a:t>
              </a:r>
              <a:r>
                <a:rPr lang="en-US" altLang="ko-K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ko-K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</a:t>
              </a:r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endParaRPr lang="ko-KR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3650" y="5681445"/>
              <a:ext cx="2144073" cy="4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ko-K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altLang="ko-K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altLang="ko-KR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ly</a:t>
              </a:r>
              <a:endParaRPr lang="ko-K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59111" y="235882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4186149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236763" y="2347857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7431798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91052" y="477883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타원 64"/>
            <p:cNvSpPr/>
            <p:nvPr/>
          </p:nvSpPr>
          <p:spPr>
            <a:xfrm>
              <a:off x="7460541" y="2344898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21563" y="2358826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4186149" y="4743140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48056" y="4768521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1129420" y="4778836"/>
              <a:ext cx="758649" cy="758649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91328" y="4804217"/>
              <a:ext cx="646998" cy="66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⑥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4425" y="1379773"/>
              <a:ext cx="3281413" cy="100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Khám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 Covid-19 </a:t>
              </a:r>
              <a:r>
                <a:rPr lang="en-US" altLang="ko-KR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altLang="ko-K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</a:p>
            <a:p>
              <a:pPr algn="ctr"/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rước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bay</a:t>
              </a:r>
            </a:p>
            <a:p>
              <a:pPr algn="ctr"/>
              <a:r>
                <a:rPr lang="en-US" altLang="ko-KR" sz="1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1200" b="1" dirty="0" smtClean="0"/>
                <a:t>※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endPara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ko-K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bay</a:t>
              </a:r>
              <a:endPara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08490" y="5507102"/>
              <a:ext cx="3502887" cy="94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Khám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Covid-19 </a:t>
              </a:r>
              <a:r>
                <a:rPr lang="en-US" altLang="ko-KR" sz="2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altLang="ko-KR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ko-K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tại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 y 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tê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́ </a:t>
              </a:r>
            </a:p>
            <a:p>
              <a:pPr algn="ctr"/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ly</a:t>
              </a:r>
              <a:r>
                <a:rPr lang="en-US" altLang="ko-KR" sz="2000" b="1" dirty="0" smtClean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ko-KR" sz="2000" b="1" dirty="0" err="1" smtClean="0">
                  <a:latin typeface="Times New Roman" pitchFamily="18" charset="0"/>
                  <a:cs typeface="Times New Roman" pitchFamily="18" charset="0"/>
                </a:rPr>
                <a:t>ngày</a:t>
              </a:r>
              <a:endParaRPr lang="ko-KR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97428" y="1375033"/>
            <a:ext cx="9054143" cy="537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85013" y="369301"/>
            <a:ext cx="752218" cy="757976"/>
            <a:chOff x="285013" y="369301"/>
            <a:chExt cx="752218" cy="757976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752218" cy="757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①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98095" y="455901"/>
            <a:ext cx="6697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err="1">
                <a:latin typeface="Times New Roman" pitchFamily="18" charset="0"/>
                <a:cs typeface="Times New Roman" pitchFamily="18" charset="0"/>
              </a:rPr>
              <a:t>Khám</a:t>
            </a:r>
            <a:r>
              <a:rPr lang="en-US" altLang="ko-KR" sz="3200" b="1" dirty="0">
                <a:latin typeface="Times New Roman" pitchFamily="18" charset="0"/>
                <a:cs typeface="Times New Roman" pitchFamily="18" charset="0"/>
              </a:rPr>
              <a:t> Covid-19 </a:t>
            </a:r>
            <a:r>
              <a:rPr lang="en-US" altLang="ko-KR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ko-K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ko-KR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ko-KR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ko-KR" sz="3200" b="1" dirty="0" smtClean="0">
                <a:latin typeface="Times New Roman" pitchFamily="18" charset="0"/>
                <a:cs typeface="Times New Roman" pitchFamily="18" charset="0"/>
              </a:rPr>
              <a:t> bay</a:t>
            </a:r>
            <a:endParaRPr lang="en-US" altLang="ko-KR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57218"/>
              </p:ext>
            </p:extLst>
          </p:nvPr>
        </p:nvGraphicFramePr>
        <p:xfrm>
          <a:off x="606829" y="1602448"/>
          <a:ext cx="8603673" cy="4430043"/>
        </p:xfrm>
        <a:graphic>
          <a:graphicData uri="http://schemas.openxmlformats.org/drawingml/2006/table">
            <a:tbl>
              <a:tblPr/>
              <a:tblGrid>
                <a:gridCol w="1460630">
                  <a:extLst>
                    <a:ext uri="{9D8B030D-6E8A-4147-A177-3AD203B41FA5}">
                      <a16:colId xmlns:a16="http://schemas.microsoft.com/office/drawing/2014/main" xmlns="" val="116407008"/>
                    </a:ext>
                  </a:extLst>
                </a:gridCol>
                <a:gridCol w="7143043">
                  <a:extLst>
                    <a:ext uri="{9D8B030D-6E8A-4147-A177-3AD203B41FA5}">
                      <a16:colId xmlns:a16="http://schemas.microsoft.com/office/drawing/2014/main" xmlns="" val="1774678911"/>
                    </a:ext>
                  </a:extLst>
                </a:gridCol>
              </a:tblGrid>
              <a:tr h="299889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loại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3370" marR="0" indent="-29337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altLang="ko-KR" sz="16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chuẩn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233964"/>
                  </a:ext>
                </a:extLst>
              </a:tr>
              <a:tr h="683060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① </a:t>
                      </a:r>
                      <a:r>
                        <a:rPr lang="en-US" altLang="ko-KR" sz="11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11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1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ko-KR" sz="11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1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1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nghiệm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680" marR="0" indent="-36068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900" kern="0" spc="-9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‣ </a:t>
                      </a:r>
                      <a:r>
                        <a:rPr lang="en-US" altLang="ko-KR" sz="900" b="1" kern="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9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ko-KR" sz="9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ko-KR" sz="900" b="1" kern="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ét</a:t>
                      </a:r>
                      <a:r>
                        <a:rPr lang="en-US" altLang="ko-KR" sz="9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nghệm</a:t>
                      </a:r>
                      <a:r>
                        <a:rPr lang="en-US" altLang="ko-KR" sz="9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altLang="ko-KR" sz="9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ko-KR" sz="9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b="1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NAATs </a:t>
                      </a:r>
                      <a:r>
                        <a:rPr lang="en-US" altLang="ko-KR" sz="900" kern="0" spc="-1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900" kern="0" spc="-13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kern="0" spc="-1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ko-KR" sz="900" kern="0" spc="-1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kern="0" spc="-1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ko-KR" sz="900" kern="0" spc="-1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khuếch</a:t>
                      </a:r>
                      <a:r>
                        <a:rPr lang="en-US" altLang="ko-KR" sz="900" kern="0" spc="-1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ko-KR" sz="900" kern="0" spc="-1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ko-KR" sz="900" kern="0" spc="-1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n-US" altLang="ko-KR" sz="900" kern="0" spc="-1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xit</a:t>
                      </a:r>
                      <a:r>
                        <a:rPr lang="en-US" altLang="ko-KR" sz="900" kern="0" spc="-1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 nucleic</a:t>
                      </a:r>
                      <a:r>
                        <a:rPr lang="en-US" altLang="ko-KR" sz="900" kern="0" spc="-1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)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241300" marR="0" indent="-2413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900" kern="0" spc="-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khuếch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gen (</a:t>
                      </a:r>
                      <a:r>
                        <a:rPr lang="en-US" altLang="ko-KR" sz="900" u="none" kern="0" spc="0" baseline="0" dirty="0" err="1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ko-KR" sz="900" u="none" kern="0" spc="0" baseline="0" dirty="0" smtClean="0"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RT-PCR, LAMP, TMA, SDA, NEAR ,…), </a:t>
                      </a:r>
                      <a:r>
                        <a:rPr lang="en-US" altLang="ko-KR" sz="900" b="0" u="sng" kern="0" spc="-8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0" u="sng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altLang="ko-KR" sz="900" b="0" u="sng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ko-KR" sz="900" b="0" u="sng" kern="0" spc="0" baseline="0" dirty="0" smtClean="0">
                        <a:solidFill>
                          <a:srgbClr val="000000"/>
                        </a:solidFill>
                        <a:effectLst/>
                        <a:uFillTx/>
                        <a:latin typeface="Times New Roman" panose="02020603050405020304" pitchFamily="18" charset="0"/>
                        <a:ea typeface="Arial Unicode MS" panose="020B0604020202020204" pitchFamily="50" charset="-127"/>
                        <a:cs typeface="Times New Roman" panose="02020603050405020304" pitchFamily="18" charset="0"/>
                      </a:endParaRPr>
                    </a:p>
                    <a:p>
                      <a:pPr marL="241300" marR="0" indent="-2413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900" kern="0" spc="-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ko-KR" sz="900" kern="0" spc="-8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altLang="ko-KR" sz="900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ko-KR" sz="900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50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8623525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② </a:t>
                      </a:r>
                      <a:r>
                        <a:rPr lang="en-US" altLang="ko-KR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marR="0" indent="-381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‣</a:t>
                      </a:r>
                      <a:r>
                        <a:rPr lang="en-US" altLang="ko-KR" sz="11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72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(3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12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bay</a:t>
                      </a:r>
                      <a:r>
                        <a:rPr lang="en-US" altLang="ko-KR" sz="1200" b="0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81000" marR="0" indent="-3810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1600" b="1" kern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050" b="1" kern="0" spc="-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ko-KR" sz="1050" b="1" kern="0" spc="-8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altLang="ko-KR" sz="1050" b="1" kern="0" spc="-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  </a:t>
                      </a:r>
                      <a:r>
                        <a:rPr lang="en-US" altLang="ko-KR" sz="1050" b="1" kern="0" spc="-8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’10h </a:t>
                      </a:r>
                      <a:r>
                        <a:rPr lang="en-US" altLang="ko-KR" sz="1050" b="1" kern="0" spc="-8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10.03.2021,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0h00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07.03.2021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50" b="1" kern="0" spc="-8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1050" b="1" kern="0" spc="-8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4367721"/>
                  </a:ext>
                </a:extLst>
              </a:tr>
              <a:tr h="671489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③ </a:t>
                      </a:r>
                      <a:r>
                        <a:rPr lang="en-US" altLang="ko-KR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tin</a:t>
                      </a:r>
                    </a:p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điền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‣ </a:t>
                      </a:r>
                      <a:r>
                        <a:rPr lang="en-US" altLang="ko-KR" sz="900" b="1" kern="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ko-KR" altLang="en-US" sz="900" b="1" kern="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ko-KR" sz="900" b="1" kern="0" spc="-2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900" b="1" kern="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ko-KR" altLang="en-US" sz="900" b="1" kern="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en-US" altLang="ko-KR" sz="900" b="1" kern="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b="1" kern="0" spc="-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900" b="1" kern="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b="1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*</a:t>
                      </a:r>
                      <a:r>
                        <a:rPr lang="en-US" altLang="ko-KR" sz="900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900" kern="0" spc="-4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4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lót</a:t>
                      </a: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0" spc="-4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900" kern="0" spc="-12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** </a:t>
                      </a:r>
                      <a:r>
                        <a:rPr lang="en-US" altLang="ko-KR" sz="900" kern="0" spc="-1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ko-KR" sz="900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1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altLang="ko-KR" sz="900" kern="0" spc="-1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CMND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0741182"/>
                  </a:ext>
                </a:extLst>
              </a:tr>
              <a:tr h="436926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④ </a:t>
                      </a:r>
                      <a:r>
                        <a:rPr lang="en-US" altLang="ko-KR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endParaRPr lang="en-US" altLang="ko-KR" sz="1200" b="1" kern="0" spc="0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‣ </a:t>
                      </a:r>
                      <a:r>
                        <a:rPr lang="en-US" altLang="ko-KR" sz="9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9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ko-KR" sz="9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9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ko-KR" sz="9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‘</a:t>
                      </a:r>
                      <a:r>
                        <a:rPr lang="en-US" altLang="ko-KR" sz="9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altLang="ko-KR" sz="9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ko-KR" sz="9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’ </a:t>
                      </a: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ko-KR" sz="900" u="sng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u="sng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ko-KR" sz="900" u="sng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”.</a:t>
                      </a:r>
                      <a:endParaRPr lang="ko-KR" altLang="en-US" sz="900" u="sng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7275267"/>
                  </a:ext>
                </a:extLst>
              </a:tr>
              <a:tr h="64778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⑤ </a:t>
                      </a:r>
                      <a:r>
                        <a:rPr lang="en-US" altLang="ko-KR" sz="11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altLang="ko-KR" sz="11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1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ngữ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indent="-17907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‣</a:t>
                      </a:r>
                      <a:r>
                        <a:rPr lang="ko-KR" altLang="en-US" sz="900" kern="0" spc="-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altLang="ko-KR" sz="900" b="1" kern="0" spc="-3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altLang="ko-KR" sz="900" b="1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900" b="1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ko-KR" sz="900" b="1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b="1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b="1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b="1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-3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ko-KR" sz="900" kern="0" spc="-3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Anh. </a:t>
                      </a:r>
                      <a:endParaRPr lang="ko-KR" altLang="en-US" sz="900" b="1" kern="0" spc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256540" marR="0" indent="-25654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en-US" altLang="ko-KR" sz="900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Anh,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nộp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Anh)</a:t>
                      </a:r>
                      <a:endParaRPr lang="en-US" altLang="ko-KR" sz="900" kern="0" spc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256540" marR="0" indent="-25654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ko-KR" sz="900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ko-KR" sz="900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9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altLang="ko-KR" sz="9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8369327"/>
                  </a:ext>
                </a:extLst>
              </a:tr>
              <a:tr h="1014924">
                <a:tc>
                  <a:txBody>
                    <a:bodyPr/>
                    <a:lstStyle/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⑥ </a:t>
                      </a:r>
                      <a:r>
                        <a:rPr lang="en-US" altLang="ko-KR" sz="12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56540" marR="0" indent="-25654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9230" marR="0" indent="-18923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‣ </a:t>
                      </a:r>
                      <a:r>
                        <a:rPr lang="en-US" altLang="ko-KR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Philippines, </a:t>
                      </a:r>
                      <a:r>
                        <a:rPr lang="en-US" altLang="ko-KR" sz="1000" kern="0" spc="0" baseline="0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Indonesia(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altLang="ko-KR" sz="1000" kern="0" spc="0" baseline="0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altLang="ko-KR" sz="1000" kern="0" spc="0" baseline="0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ko-KR" sz="1000" kern="0" spc="0" baseline="0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1000" kern="0" spc="0" baseline="0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17/03)*, 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Nga(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altLang="ko-KR" sz="1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ko-KR" sz="1000" kern="0" spc="-16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,, </a:t>
                      </a:r>
                      <a:r>
                        <a:rPr lang="en-US" altLang="ko-KR" sz="1000" kern="0" spc="-16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altLang="ko-KR" sz="1000" kern="0" spc="-16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16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ko-KR" sz="1000" kern="0" spc="-16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 )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   *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26/07, </a:t>
                      </a:r>
                      <a:r>
                        <a:rPr lang="en-US" altLang="ko-KR" sz="1000" kern="0" spc="-7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27/07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triệt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※ </a:t>
                      </a:r>
                      <a:r>
                        <a:rPr lang="en-US" altLang="ko-KR" sz="1000" kern="0" spc="-7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do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web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web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bệch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7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ko-KR" sz="1000" kern="0" spc="-7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000" kern="0" spc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※ </a:t>
                      </a:r>
                      <a:r>
                        <a:rPr lang="en-US" altLang="ko-KR" sz="1000" kern="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ko-KR" sz="1000" kern="0" spc="-2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000" kern="0" spc="-2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ko-KR" sz="1000" kern="0" spc="-2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.</a:t>
                      </a:r>
                      <a:endParaRPr lang="ko-KR" altLang="en-US" sz="1000" kern="0" spc="-2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9720" marR="39720" marT="10982" marB="109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647796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7428" y="6032491"/>
            <a:ext cx="937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</a:p>
          <a:p>
            <a:r>
              <a:rPr lang="en-US" altLang="ko-K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ko-KR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://overseas.mofa.go.kr</a:t>
            </a:r>
            <a:r>
              <a:rPr lang="en-US" altLang="ko-K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11" name="타원 10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②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4546" y="464369"/>
            <a:ext cx="421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ko-K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ko-K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ko-KR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7607"/>
              </p:ext>
            </p:extLst>
          </p:nvPr>
        </p:nvGraphicFramePr>
        <p:xfrm>
          <a:off x="633826" y="1144214"/>
          <a:ext cx="8619067" cy="545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2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602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1. </a:t>
                      </a:r>
                      <a:r>
                        <a:rPr lang="en-US" altLang="ko-KR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Kiểm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dịch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Nộp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phiếu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khai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báo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sức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khỏe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đó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qua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chốt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kiểm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dịch</a:t>
                      </a:r>
                      <a:r>
                        <a:rPr lang="en-US" altLang="ko-KR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l" latinLnBrk="1"/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※ </a:t>
                      </a:r>
                      <a:r>
                        <a:rPr lang="en-US" altLang="ko-KR" sz="1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Điền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sô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́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điện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thoại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liên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lạc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địa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chỉ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tại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Hàn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Quốc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Tham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khảo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8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trang</a:t>
                      </a:r>
                      <a:r>
                        <a:rPr lang="en-US" altLang="ko-KR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17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Thủ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tục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nhập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cảnh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Làm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thủ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tục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nhập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cảnh</a:t>
                      </a:r>
                      <a:endParaRPr lang="ko-KR" altLang="en-US" sz="2000" b="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3. </a:t>
                      </a:r>
                      <a:r>
                        <a:rPr lang="en-US" altLang="ko-KR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Lấy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hành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ly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́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Lấy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hành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ký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gửi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tại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hành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ko-KR" altLang="en-US" sz="2000" b="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4. </a:t>
                      </a:r>
                      <a:r>
                        <a:rPr lang="en-US" altLang="ko-KR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Nhập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cảnh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 </a:t>
                      </a:r>
                      <a:r>
                        <a:rPr lang="en-US" altLang="ko-K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chuyển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cửa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nhập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cảnh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khu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đón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khách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ko-KR" altLang="en-US" sz="2000" b="0" dirty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44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quầy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endParaRPr lang="en-US" altLang="ko-KR" sz="2000" b="1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latinLnBrk="1"/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     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ko-KR" altLang="en-US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algn="l" latinLnBrk="1"/>
                      <a:r>
                        <a:rPr lang="en-US" altLang="ko-KR" sz="20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Ga </a:t>
                      </a:r>
                      <a:r>
                        <a:rPr lang="en-US" altLang="ko-KR" sz="1800" b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Incheon</a:t>
                      </a:r>
                      <a:r>
                        <a:rPr lang="en-US" altLang="ko-KR" sz="18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ko-KR" altLang="en-US" sz="18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</a:t>
                      </a:r>
                      <a:endParaRPr lang="en-US" altLang="ko-KR" sz="1800" b="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altLang="ko-KR" sz="18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altLang="ko-KR" sz="1800" b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Incheon</a:t>
                      </a:r>
                      <a:r>
                        <a:rPr lang="en-US" altLang="ko-KR" sz="1800" b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ko-KR" sz="1800" b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quầy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altLang="ko-KR" sz="1800" b="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8~9</a:t>
                      </a:r>
                      <a:endParaRPr lang="en-US" altLang="ko-KR" sz="1800" b="0" dirty="0" smtClean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0347689"/>
                  </a:ext>
                </a:extLst>
              </a:tr>
              <a:tr h="79155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6. </a:t>
                      </a:r>
                      <a:r>
                        <a:rPr lang="en-US" altLang="ko-KR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Chọn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phương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tiện</a:t>
                      </a:r>
                      <a:r>
                        <a:rPr lang="en-US" altLang="ko-KR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 </a:t>
                      </a:r>
                      <a:r>
                        <a:rPr lang="en-US" altLang="ko-KR" sz="2000" b="1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chuyển</a:t>
                      </a:r>
                      <a:endParaRPr lang="ko-KR" altLang="en-US" sz="20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taxi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hoặc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buýt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được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chỉ </a:t>
                      </a:r>
                      <a:r>
                        <a:rPr lang="en-US" altLang="ko-KR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định</a:t>
                      </a:r>
                      <a:r>
                        <a:rPr lang="en-US" altLang="ko-K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 latinLnBrk="1"/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※ </a:t>
                      </a:r>
                      <a:r>
                        <a:rPr lang="en-US" altLang="ko-KR" sz="2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Trường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hợp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nhập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cảnh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vào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buổi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sáng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sẽ di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chuyển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vê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ứng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với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cách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ly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lang="en-US" altLang="ko-KR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mình</a:t>
                      </a:r>
                      <a:r>
                        <a:rPr lang="en-US" altLang="ko-KR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en-US" altLang="ko-KR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6" name="타원 5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③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79405" y="496130"/>
            <a:ext cx="703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err="1">
                <a:latin typeface="Times New Roman" pitchFamily="18" charset="0"/>
                <a:cs typeface="Times New Roman" pitchFamily="18" charset="0"/>
              </a:rPr>
              <a:t>Khám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Covid-19 </a:t>
            </a:r>
            <a:r>
              <a:rPr lang="en-US" altLang="ko-K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ko-K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ko-K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ko-KR" sz="2800" b="1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ko-KR" sz="2800" b="1" dirty="0">
                <a:latin typeface="Times New Roman" pitchFamily="18" charset="0"/>
                <a:cs typeface="Times New Roman" pitchFamily="18" charset="0"/>
              </a:rPr>
              <a:t>́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48733" y="1388533"/>
            <a:ext cx="8839200" cy="5029200"/>
            <a:chOff x="633826" y="1354666"/>
            <a:chExt cx="8360121" cy="4893734"/>
          </a:xfrm>
          <a:solidFill>
            <a:schemeClr val="bg1"/>
          </a:solidFill>
        </p:grpSpPr>
        <p:sp>
          <p:nvSpPr>
            <p:cNvPr id="2" name="직사각형 1"/>
            <p:cNvSpPr/>
            <p:nvPr/>
          </p:nvSpPr>
          <p:spPr>
            <a:xfrm>
              <a:off x="633826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420533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207240" y="1354666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207240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420533" y="3801533"/>
              <a:ext cx="2786707" cy="2446867"/>
            </a:xfrm>
            <a:prstGeom prst="rect">
              <a:avLst/>
            </a:prstGeom>
            <a:grp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타원 14"/>
          <p:cNvSpPr/>
          <p:nvPr/>
        </p:nvSpPr>
        <p:spPr>
          <a:xfrm>
            <a:off x="31580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104466" y="24087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7577666" y="36660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104466" y="4923366"/>
            <a:ext cx="474134" cy="47413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이등변 삼각형 22"/>
          <p:cNvSpPr/>
          <p:nvPr/>
        </p:nvSpPr>
        <p:spPr>
          <a:xfrm rot="5400000">
            <a:off x="3293532" y="2541268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/>
          <p:cNvSpPr/>
          <p:nvPr/>
        </p:nvSpPr>
        <p:spPr>
          <a:xfrm rot="5400000">
            <a:off x="6239933" y="2541269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이등변 삼각형 24"/>
          <p:cNvSpPr/>
          <p:nvPr/>
        </p:nvSpPr>
        <p:spPr>
          <a:xfrm rot="16200000">
            <a:off x="6197598" y="5054600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이등변 삼각형 25"/>
          <p:cNvSpPr/>
          <p:nvPr/>
        </p:nvSpPr>
        <p:spPr>
          <a:xfrm rot="10800000">
            <a:off x="7685615" y="3818466"/>
            <a:ext cx="245534" cy="21166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49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28218" y="2988955"/>
            <a:ext cx="2914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́/UBND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Quận</a:t>
            </a:r>
            <a:endParaRPr lang="en-US" altLang="ko-KR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ly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8048" y="318353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khám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9157" y="2872753"/>
            <a:ext cx="289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khám</a:t>
            </a:r>
            <a:endParaRPr lang="en-US" altLang="ko-K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※</a:t>
            </a:r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SĐT, </a:t>
            </a:r>
            <a:endParaRPr lang="en-US" altLang="ko-KR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1200" dirty="0" err="1"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altLang="ko-K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SĐT </a:t>
            </a:r>
            <a:r>
              <a:rPr lang="en-US" altLang="ko-KR" sz="12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u="sng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ko-KR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u="sng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ko-KR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u="sng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ko-KR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u="sng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ko-KR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ko-KR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200" b="1" u="sng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endParaRPr lang="ko-KR" altLang="en-US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94561" y="5739969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err="1">
                <a:latin typeface="Times New Roman" pitchFamily="18" charset="0"/>
                <a:cs typeface="Times New Roman" pitchFamily="18" charset="0"/>
              </a:rPr>
              <a:t>nghiệm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Covid-19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2783" y="5739969"/>
            <a:ext cx="297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́ </a:t>
            </a:r>
          </a:p>
          <a:p>
            <a:pPr algn="ctr"/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taxi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400" dirty="0" err="1">
                <a:latin typeface="Times New Roman" pitchFamily="18" charset="0"/>
                <a:cs typeface="Times New Roman" pitchFamily="18" charset="0"/>
              </a:rPr>
              <a:t>dụng</a:t>
            </a:r>
            <a:endParaRPr lang="en-US" altLang="ko-K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11" y="1631825"/>
            <a:ext cx="1138044" cy="113804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16" y="1685060"/>
            <a:ext cx="1242767" cy="124276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1663700"/>
            <a:ext cx="1219200" cy="12192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9" y="4535264"/>
            <a:ext cx="980020" cy="98002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763" y="4597707"/>
            <a:ext cx="868477" cy="855133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62" y="4001796"/>
            <a:ext cx="790337" cy="790337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6315" y="4699972"/>
            <a:ext cx="699661" cy="6753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38558" y="490260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ko-K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703" y="5232460"/>
            <a:ext cx="319350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※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ko-KR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altLang="ko-KR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ko-KR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※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ko-KR" sz="1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ko-KR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※</a:t>
            </a:r>
            <a:r>
              <a:rPr lang="en-US" altLang="ko-K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taxi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ko-KR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https://www.enkor.kr/taxi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ko-KR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914056" y="369301"/>
            <a:ext cx="697627" cy="720880"/>
            <a:chOff x="285013" y="369301"/>
            <a:chExt cx="697627" cy="720880"/>
          </a:xfrm>
        </p:grpSpPr>
        <p:sp>
          <p:nvSpPr>
            <p:cNvPr id="35" name="타원 3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⑤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476250" y="1219200"/>
            <a:ext cx="9088912" cy="542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5" name="타원 4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4546" y="464369"/>
            <a:ext cx="804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sz="2800" b="1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ko-KR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ko-KR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235399" y="1495417"/>
            <a:ext cx="2333625" cy="2333625"/>
            <a:chOff x="1310974" y="1505286"/>
            <a:chExt cx="2333625" cy="2333625"/>
          </a:xfrm>
        </p:grpSpPr>
        <p:grpSp>
          <p:nvGrpSpPr>
            <p:cNvPr id="15" name="그룹 14"/>
            <p:cNvGrpSpPr/>
            <p:nvPr/>
          </p:nvGrpSpPr>
          <p:grpSpPr>
            <a:xfrm>
              <a:off x="1310974" y="1505286"/>
              <a:ext cx="2333625" cy="2333625"/>
              <a:chOff x="1310974" y="1505286"/>
              <a:chExt cx="2333625" cy="2333625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012" y="1695450"/>
                <a:ext cx="1733550" cy="1733550"/>
              </a:xfrm>
              <a:prstGeom prst="rect">
                <a:avLst/>
              </a:prstGeom>
            </p:spPr>
          </p:pic>
          <p:sp>
            <p:nvSpPr>
              <p:cNvPr id="18" name="타원 17"/>
              <p:cNvSpPr/>
              <p:nvPr/>
            </p:nvSpPr>
            <p:spPr>
              <a:xfrm>
                <a:off x="1310974" y="1505286"/>
                <a:ext cx="2333625" cy="2333625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151414" y="2079623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 smtClean="0">
                  <a:solidFill>
                    <a:schemeClr val="accent6"/>
                  </a:solidFill>
                </a:rPr>
                <a:t>14</a:t>
              </a:r>
              <a:endParaRPr lang="ko-KR" altLang="en-US" sz="36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4188" y="1553191"/>
            <a:ext cx="51716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cấm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tuyệt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rời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khỏi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Nhập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tin/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cáo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nhiệt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̉ </a:t>
            </a:r>
          </a:p>
          <a:p>
            <a:pPr algn="ctr"/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app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en-US" altLang="ko-KR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※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sẽ bị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ko-KR" sz="2400" dirty="0" err="1"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altLang="ko-KR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31291" y="4462458"/>
            <a:ext cx="3676650" cy="1590675"/>
            <a:chOff x="831291" y="4214808"/>
            <a:chExt cx="3676650" cy="1590675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266" y="4214808"/>
              <a:ext cx="1590675" cy="1590675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91" y="4629150"/>
              <a:ext cx="971550" cy="971550"/>
            </a:xfrm>
            <a:prstGeom prst="rect">
              <a:avLst/>
            </a:prstGeom>
          </p:spPr>
        </p:pic>
        <p:sp>
          <p:nvSpPr>
            <p:cNvPr id="22" name="오른쪽 화살표 21"/>
            <p:cNvSpPr/>
            <p:nvPr/>
          </p:nvSpPr>
          <p:spPr>
            <a:xfrm>
              <a:off x="1840941" y="4748209"/>
              <a:ext cx="904875" cy="48577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540193" y="4730914"/>
            <a:ext cx="5110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nếu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xảy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khẩn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lòng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́, </a:t>
            </a:r>
          </a:p>
          <a:p>
            <a:pPr algn="ctr"/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báo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ko-K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err="1"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8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013" y="369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</a:rPr>
              <a:t>④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5013" y="369301"/>
            <a:ext cx="697627" cy="720880"/>
            <a:chOff x="285013" y="369301"/>
            <a:chExt cx="697627" cy="720880"/>
          </a:xfrm>
        </p:grpSpPr>
        <p:sp>
          <p:nvSpPr>
            <p:cNvPr id="8" name="타원 7"/>
            <p:cNvSpPr/>
            <p:nvPr/>
          </p:nvSpPr>
          <p:spPr>
            <a:xfrm>
              <a:off x="310765" y="423334"/>
              <a:ext cx="666847" cy="66684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5013" y="369301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 smtClean="0">
                  <a:solidFill>
                    <a:schemeClr val="bg1"/>
                  </a:solidFill>
                </a:rPr>
                <a:t>④</a:t>
              </a:r>
              <a:endParaRPr lang="ko-KR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4546" y="464369"/>
            <a:ext cx="564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/>
              <a:t>격리장소별</a:t>
            </a:r>
            <a:r>
              <a:rPr lang="ko-KR" altLang="en-US" sz="3200" b="1" dirty="0" smtClean="0"/>
              <a:t> </a:t>
            </a:r>
            <a:r>
              <a:rPr lang="ko-KR" altLang="en-US" sz="3200" b="1" dirty="0" smtClean="0"/>
              <a:t>연락처 </a:t>
            </a:r>
            <a:r>
              <a:rPr lang="en-US" altLang="ko-KR" sz="3200" b="1" dirty="0" smtClean="0"/>
              <a:t>SĐT </a:t>
            </a:r>
            <a:r>
              <a:rPr lang="en-US" altLang="ko-KR" sz="3200" b="1" dirty="0" err="1" smtClean="0"/>
              <a:t>liên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hệ</a:t>
            </a:r>
            <a:r>
              <a:rPr lang="en-US" altLang="ko-KR" sz="3200" b="1" dirty="0" smtClean="0"/>
              <a:t> </a:t>
            </a:r>
            <a:endParaRPr lang="ko-KR" altLang="en-US" sz="3200" b="1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21317"/>
              </p:ext>
            </p:extLst>
          </p:nvPr>
        </p:nvGraphicFramePr>
        <p:xfrm>
          <a:off x="467369" y="1213659"/>
          <a:ext cx="9050704" cy="5595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0704">
                  <a:extLst>
                    <a:ext uri="{9D8B030D-6E8A-4147-A177-3AD203B41FA5}">
                      <a16:colId xmlns:a16="http://schemas.microsoft.com/office/drawing/2014/main" xmlns="" val="3354308952"/>
                    </a:ext>
                  </a:extLst>
                </a:gridCol>
              </a:tblGrid>
              <a:tr h="458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18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ko-KR" sz="18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altLang="ko-KR" sz="18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altLang="ko-KR" sz="18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ko-KR" sz="18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</a:t>
                      </a:r>
                      <a:r>
                        <a:rPr lang="en-US" altLang="ko-KR" sz="18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US" altLang="ko-KR" sz="18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8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Stay4u</a:t>
                      </a:r>
                      <a:r>
                        <a:rPr lang="ko-KR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altLang="ko-KR" sz="14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ko-KR" sz="14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ko-KR" sz="14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14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4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4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ko-KR" sz="14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Seoul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5960934"/>
                  </a:ext>
                </a:extLst>
              </a:tr>
              <a:tr h="1585548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STAY4U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bay, do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u="sng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altLang="ko-KR" sz="1600" b="1" u="sng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u="sng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altLang="ko-KR" sz="1600" b="1" u="sng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Kakaotalk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Wechat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ID,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STAY4U </a:t>
                      </a:r>
                      <a:r>
                        <a:rPr lang="en-US" altLang="ko-KR" sz="16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ko-KR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0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altLang="ko-KR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0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altLang="ko-KR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0" kern="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altLang="ko-KR" sz="16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tin.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ko-KR" sz="1600" b="1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STAY4U: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010-9297-9974,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Kakao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ID: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stayforu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6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Wechat</a:t>
                      </a:r>
                      <a:r>
                        <a:rPr lang="en-US" altLang="ko-KR" sz="16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ID: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Stayforu60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641371"/>
                  </a:ext>
                </a:extLst>
              </a:tr>
              <a:tr h="40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ko-KR" sz="18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ký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ko-KR" sz="18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ách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Stay4Korea</a:t>
                      </a:r>
                      <a:r>
                        <a:rPr lang="ko-KR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Seoul/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Yongin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5289734"/>
                  </a:ext>
                </a:extLst>
              </a:tr>
              <a:tr h="1008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STAY4KOREA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bay, do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STAY4KOREA.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chi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bay,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altLang="ko-KR" sz="1600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altLang="ko-KR" sz="1600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altLang="ko-KR" sz="1600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ko-KR" sz="1600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ko-KR" sz="1600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STAY4KOREA.</a:t>
                      </a:r>
                      <a:r>
                        <a:rPr lang="en-US" altLang="ko-KR" sz="1600" u="none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Website: </a:t>
                      </a:r>
                      <a:r>
                        <a:rPr lang="en-US" altLang="ko-KR" sz="1600" u="sng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https://stay4korea.com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5068088"/>
                  </a:ext>
                </a:extLst>
              </a:tr>
              <a:tr h="40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ko-KR" sz="18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altLang="ko-KR" sz="18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8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US" altLang="ko-KR" sz="18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ko-KR" sz="1400" b="1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Seoul/ </a:t>
                      </a:r>
                      <a:r>
                        <a:rPr lang="en-US" altLang="ko-KR" sz="1400" b="1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Yongin</a:t>
                      </a:r>
                      <a:endParaRPr lang="ko-KR" altLang="ko-KR" sz="1400" b="1" kern="100" dirty="0" smtClean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482421"/>
                  </a:ext>
                </a:extLst>
              </a:tr>
              <a:tr h="1395170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ko-KR" sz="16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="1" kern="1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altLang="ko-KR" sz="16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00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altLang="ko-KR" sz="1600" kern="1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ko-KR" altLang="ko-KR" sz="1600" kern="1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2700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ko-KR" sz="1400" b="1" kern="1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altLang="ko-KR" sz="1400" b="1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Seoul</a:t>
                      </a:r>
                      <a:r>
                        <a:rPr lang="en-US" altLang="ko-KR" sz="1400" b="1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010-5216-1513,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Kakao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mju1513,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Wechat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myongji_university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27000"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ko-KR" sz="1400" b="1" kern="1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altLang="ko-KR" sz="1400" b="1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ko-KR" sz="1400" b="1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400" b="1" kern="100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Yongin</a:t>
                      </a:r>
                      <a:r>
                        <a:rPr lang="en-US" altLang="ko-KR" sz="1400" b="1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010-8071-1513,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Kakao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yonginmyongji_univ</a:t>
                      </a:r>
                      <a:r>
                        <a:rPr lang="en-US" altLang="ko-KR" sz="1400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ko-KR" sz="1400" b="1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Wechat</a:t>
                      </a:r>
                      <a:r>
                        <a:rPr lang="en-US" altLang="ko-KR" sz="1400" b="1" kern="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ID: </a:t>
                      </a:r>
                      <a:r>
                        <a:rPr lang="en-US" altLang="ko-KR" sz="1400" kern="100" dirty="0" err="1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yongin_mju</a:t>
                      </a:r>
                      <a:endParaRPr lang="ko-KR" altLang="ko-KR" sz="1400" kern="100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02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0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1595</TotalTime>
  <Words>1883</Words>
  <Application>Microsoft Office PowerPoint</Application>
  <PresentationFormat>A4 용지(210x297mm)</PresentationFormat>
  <Paragraphs>191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6" baseType="lpstr">
      <vt:lpstr>Arial Unicode MS</vt:lpstr>
      <vt:lpstr>Frutiger 45 Light</vt:lpstr>
      <vt:lpstr>HY헤드라인M</vt:lpstr>
      <vt:lpstr>宋体</vt:lpstr>
      <vt:lpstr>나눔</vt:lpstr>
      <vt:lpstr>나눔스퀘어 ExtraBold</vt:lpstr>
      <vt:lpstr>맑은 고딕</vt:lpstr>
      <vt:lpstr>휴먼편지체</vt:lpstr>
      <vt:lpstr>Arial</vt:lpstr>
      <vt:lpstr>Calibri</vt:lpstr>
      <vt:lpstr>Calibri Light</vt:lpstr>
      <vt:lpstr>Times New Roman</vt:lpstr>
      <vt:lpstr>Office 테마</vt:lpstr>
      <vt:lpstr>Hướng dẫn trình tự  thủ tục nhập cảnh và theo dõi cách ly 14 ngày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해외입국 단계</dc:title>
  <dc:creator>user</dc:creator>
  <cp:lastModifiedBy>user</cp:lastModifiedBy>
  <cp:revision>99</cp:revision>
  <cp:lastPrinted>2021-07-21T04:58:18Z</cp:lastPrinted>
  <dcterms:created xsi:type="dcterms:W3CDTF">2020-11-17T02:45:58Z</dcterms:created>
  <dcterms:modified xsi:type="dcterms:W3CDTF">2021-07-22T06:58:23Z</dcterms:modified>
</cp:coreProperties>
</file>