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8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2" r:id="rId3"/>
    <p:sldId id="275" r:id="rId4"/>
    <p:sldId id="264" r:id="rId5"/>
    <p:sldId id="270" r:id="rId6"/>
    <p:sldId id="257" r:id="rId7"/>
    <p:sldId id="265" r:id="rId8"/>
    <p:sldId id="266" r:id="rId9"/>
    <p:sldId id="269" r:id="rId10"/>
    <p:sldId id="260" r:id="rId11"/>
    <p:sldId id="271" r:id="rId12"/>
    <p:sldId id="261" r:id="rId13"/>
    <p:sldId id="267" r:id="rId14"/>
  </p:sldIdLst>
  <p:sldSz cx="9906000" cy="6858000" type="A4"/>
  <p:notesSz cx="7104063" cy="102346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이수민" initials="이" lastIdx="1" clrIdx="0">
    <p:extLst>
      <p:ext uri="{19B8F6BF-5375-455C-9EA6-DF929625EA0E}">
        <p15:presenceInfo xmlns:p15="http://schemas.microsoft.com/office/powerpoint/2012/main" userId="S::20200460@mju.ac.kr::5b799c8b-eaa9-461a-ad10-bc4b6f4018d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D16B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1200" y="10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8" d="100"/>
          <a:sy n="78" d="100"/>
        </p:scale>
        <p:origin x="3984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758" cy="51230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4024203" y="0"/>
            <a:ext cx="3078758" cy="51230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DAD23452-F208-4783-8ABB-F9413E41EEDE}" type="datetimeFigureOut">
              <a:rPr lang="ko-KR" altLang="en-US" smtClean="0"/>
              <a:t>2021-07-23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722311"/>
            <a:ext cx="3078758" cy="51230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4024203" y="9722311"/>
            <a:ext cx="3078758" cy="51230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6F52D4AD-90E0-4725-9D3D-D67D1B0FF3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2966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4100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4404" y="0"/>
            <a:ext cx="3078427" cy="514100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r">
              <a:defRPr sz="1200"/>
            </a:lvl1pPr>
          </a:lstStyle>
          <a:p>
            <a:fld id="{552D5D36-7DD7-4294-A18F-AA5E74D040FA}" type="datetimeFigureOut">
              <a:rPr lang="ko-KR" altLang="en-US" smtClean="0"/>
              <a:t>2021-07-23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057275" y="1277938"/>
            <a:ext cx="498951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87" tIns="47393" rIns="94787" bIns="47393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10407" y="4925409"/>
            <a:ext cx="5683250" cy="4029878"/>
          </a:xfrm>
          <a:prstGeom prst="rect">
            <a:avLst/>
          </a:prstGeom>
        </p:spPr>
        <p:txBody>
          <a:bodyPr vert="horz" lIns="94787" tIns="47393" rIns="94787" bIns="47393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2" y="9720517"/>
            <a:ext cx="3078427" cy="514099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4404" y="9720517"/>
            <a:ext cx="3078427" cy="514099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r">
              <a:defRPr sz="1200"/>
            </a:lvl1pPr>
          </a:lstStyle>
          <a:p>
            <a:fld id="{159E1F2C-2DCC-4D99-AB58-BB212D92D0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4493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 userDrawn="1"/>
        </p:nvSpPr>
        <p:spPr>
          <a:xfrm>
            <a:off x="0" y="245532"/>
            <a:ext cx="9906000" cy="66124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2971F-1360-4518-8D3D-F025A13891DE}" type="datetimeFigureOut">
              <a:rPr lang="ko-KR" altLang="en-US" smtClean="0"/>
              <a:t>2021-07-23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5505-A135-4EB5-A0BF-29773A3913A8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 descr="EMB000014ac08bf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906000" cy="254001"/>
          </a:xfrm>
          <a:prstGeom prst="rect">
            <a:avLst/>
          </a:prstGeom>
          <a:noFill/>
        </p:spPr>
      </p:pic>
      <p:pic>
        <p:nvPicPr>
          <p:cNvPr id="9" name="그림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151" y="318301"/>
            <a:ext cx="482094" cy="48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413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2971F-1360-4518-8D3D-F025A13891DE}" type="datetimeFigureOut">
              <a:rPr lang="ko-KR" altLang="en-US" smtClean="0"/>
              <a:t>2021-07-23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5505-A135-4EB5-A0BF-29773A3913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5266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2971F-1360-4518-8D3D-F025A13891DE}" type="datetimeFigureOut">
              <a:rPr lang="ko-KR" altLang="en-US" smtClean="0"/>
              <a:t>2021-07-23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5505-A135-4EB5-A0BF-29773A3913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7251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 userDrawn="1"/>
        </p:nvSpPr>
        <p:spPr>
          <a:xfrm>
            <a:off x="0" y="245532"/>
            <a:ext cx="9906000" cy="66124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2971F-1360-4518-8D3D-F025A13891DE}" type="datetimeFigureOut">
              <a:rPr lang="ko-KR" altLang="en-US" smtClean="0"/>
              <a:t>2021-07-23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5505-A135-4EB5-A0BF-29773A3913A8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 descr="EMB000014ac08bf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906000" cy="254001"/>
          </a:xfrm>
          <a:prstGeom prst="rect">
            <a:avLst/>
          </a:prstGeom>
          <a:noFill/>
        </p:spPr>
      </p:pic>
      <p:pic>
        <p:nvPicPr>
          <p:cNvPr id="9" name="그림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151" y="318301"/>
            <a:ext cx="482094" cy="48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373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2971F-1360-4518-8D3D-F025A13891DE}" type="datetimeFigureOut">
              <a:rPr lang="ko-KR" altLang="en-US" smtClean="0"/>
              <a:t>2021-07-23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5505-A135-4EB5-A0BF-29773A3913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3460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2971F-1360-4518-8D3D-F025A13891DE}" type="datetimeFigureOut">
              <a:rPr lang="ko-KR" altLang="en-US" smtClean="0"/>
              <a:t>2021-07-23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5505-A135-4EB5-A0BF-29773A3913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1642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2971F-1360-4518-8D3D-F025A13891DE}" type="datetimeFigureOut">
              <a:rPr lang="ko-KR" altLang="en-US" smtClean="0"/>
              <a:t>2021-07-23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5505-A135-4EB5-A0BF-29773A3913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2578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2971F-1360-4518-8D3D-F025A13891DE}" type="datetimeFigureOut">
              <a:rPr lang="ko-KR" altLang="en-US" smtClean="0"/>
              <a:t>2021-07-23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5505-A135-4EB5-A0BF-29773A3913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3143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2971F-1360-4518-8D3D-F025A13891DE}" type="datetimeFigureOut">
              <a:rPr lang="ko-KR" altLang="en-US" smtClean="0"/>
              <a:t>2021-07-23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5505-A135-4EB5-A0BF-29773A3913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615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2971F-1360-4518-8D3D-F025A13891DE}" type="datetimeFigureOut">
              <a:rPr lang="ko-KR" altLang="en-US" smtClean="0"/>
              <a:t>2021-07-23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5505-A135-4EB5-A0BF-29773A3913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5451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2971F-1360-4518-8D3D-F025A13891DE}" type="datetimeFigureOut">
              <a:rPr lang="ko-KR" altLang="en-US" smtClean="0"/>
              <a:t>2021-07-23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5505-A135-4EB5-A0BF-29773A3913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0207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2971F-1360-4518-8D3D-F025A13891DE}" type="datetimeFigureOut">
              <a:rPr lang="ko-KR" altLang="en-US" smtClean="0"/>
              <a:t>2021-07-23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65505-A135-4EB5-A0BF-29773A3913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3353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kor.kr/" TargetMode="External"/><Relationship Id="rId2" Type="http://schemas.openxmlformats.org/officeDocument/2006/relationships/hyperlink" Target="https://www.enkor.kr/taxi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https://seoullife.shop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youtu.be/bkgylC3SuxE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hyperlink" Target="https://www.enkor.kr/taxi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stay4korea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0"/>
            <a:ext cx="9906000" cy="6604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4303" y="1491484"/>
            <a:ext cx="7678605" cy="3058782"/>
          </a:xfrm>
        </p:spPr>
        <p:txBody>
          <a:bodyPr>
            <a:noAutofit/>
          </a:bodyPr>
          <a:lstStyle/>
          <a:p>
            <a:pPr>
              <a:lnSpc>
                <a:spcPts val="7600"/>
              </a:lnSpc>
            </a:pPr>
            <a:r>
              <a:rPr lang="mn-MN" altLang="ko-KR" sz="4000" dirty="0">
                <a:latin typeface="HancomEQN" panose="02000000000000000000" pitchFamily="2" charset="-127"/>
                <a:ea typeface="HancomEQN" panose="02000000000000000000" pitchFamily="2" charset="-127"/>
              </a:rPr>
              <a:t>Солонгос улсад зорчсоны дараах </a:t>
            </a:r>
            <a:r>
              <a:rPr lang="mn-MN" altLang="ko-KR" sz="4000" dirty="0" smtClean="0">
                <a:latin typeface="HancomEQN" panose="02000000000000000000" pitchFamily="2" charset="-127"/>
                <a:ea typeface="HancomEQN" panose="02000000000000000000" pitchFamily="2" charset="-127"/>
              </a:rPr>
              <a:t>үйл ажиллагаа </a:t>
            </a:r>
            <a:r>
              <a:rPr lang="mn-MN" altLang="ko-KR" sz="4000" dirty="0">
                <a:latin typeface="HancomEQN" panose="02000000000000000000" pitchFamily="2" charset="-127"/>
                <a:ea typeface="HancomEQN" panose="02000000000000000000" pitchFamily="2" charset="-127"/>
              </a:rPr>
              <a:t>болон  </a:t>
            </a:r>
            <a:br>
              <a:rPr lang="mn-MN" altLang="ko-KR" sz="4000" dirty="0">
                <a:latin typeface="HancomEQN" panose="02000000000000000000" pitchFamily="2" charset="-127"/>
                <a:ea typeface="HancomEQN" panose="02000000000000000000" pitchFamily="2" charset="-127"/>
              </a:rPr>
            </a:br>
            <a:r>
              <a:rPr lang="mn-MN" altLang="ko-KR" sz="4000" dirty="0">
                <a:latin typeface="HancomEQN" panose="02000000000000000000" pitchFamily="2" charset="-127"/>
                <a:ea typeface="HancomEQN" panose="02000000000000000000" pitchFamily="2" charset="-127"/>
              </a:rPr>
              <a:t>14 хоногийн </a:t>
            </a:r>
            <a:r>
              <a:rPr lang="mn-MN" altLang="ko-KR" sz="4000" dirty="0" smtClean="0">
                <a:latin typeface="HancomEQN" panose="02000000000000000000" pitchFamily="2" charset="-127"/>
                <a:ea typeface="HancomEQN" panose="02000000000000000000" pitchFamily="2" charset="-127"/>
              </a:rPr>
              <a:t>тусгаарлалт</a:t>
            </a:r>
            <a:endParaRPr lang="ko-KR" altLang="en-US" sz="4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4" name="그림 3" descr="EMB000014ac08b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254000"/>
          </a:xfrm>
          <a:prstGeom prst="rect">
            <a:avLst/>
          </a:prstGeom>
          <a:noFill/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302" y="345605"/>
            <a:ext cx="990304" cy="99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93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94546" y="464369"/>
            <a:ext cx="59177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/>
              <a:t>14</a:t>
            </a:r>
            <a:r>
              <a:rPr lang="mn-MN" altLang="ko-KR" sz="3200" b="1" dirty="0" smtClean="0"/>
              <a:t>хоногын тусгаарлатын хяналт</a:t>
            </a:r>
            <a:endParaRPr lang="ko-KR" altLang="en-US" sz="3200" b="1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188" y="1226815"/>
            <a:ext cx="8034867" cy="55111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5013" y="369301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b="1" dirty="0" smtClean="0">
                <a:solidFill>
                  <a:schemeClr val="bg1"/>
                </a:solidFill>
              </a:rPr>
              <a:t>④</a:t>
            </a:r>
            <a:endParaRPr lang="ko-KR" altLang="en-US" sz="4000" b="1" dirty="0">
              <a:solidFill>
                <a:schemeClr val="bg1"/>
              </a:solidFill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285013" y="369301"/>
            <a:ext cx="697627" cy="720880"/>
            <a:chOff x="285013" y="369301"/>
            <a:chExt cx="697627" cy="720880"/>
          </a:xfrm>
        </p:grpSpPr>
        <p:sp>
          <p:nvSpPr>
            <p:cNvPr id="10" name="타원 9"/>
            <p:cNvSpPr/>
            <p:nvPr/>
          </p:nvSpPr>
          <p:spPr>
            <a:xfrm>
              <a:off x="310765" y="423334"/>
              <a:ext cx="666847" cy="66684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85013" y="369301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b="1" dirty="0" smtClean="0">
                  <a:solidFill>
                    <a:schemeClr val="bg1"/>
                  </a:solidFill>
                </a:rPr>
                <a:t>④</a:t>
              </a:r>
              <a:endParaRPr lang="ko-KR" altLang="en-US" sz="4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169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94546" y="464369"/>
            <a:ext cx="43216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altLang="ko-KR" sz="2000" b="1" dirty="0" smtClean="0"/>
              <a:t>Тусгаарлалт, шинжилгээ зэрэг гадаад</a:t>
            </a:r>
          </a:p>
          <a:p>
            <a:r>
              <a:rPr lang="mn-MN" altLang="ko-KR" sz="2000" b="1" dirty="0" smtClean="0"/>
              <a:t> </a:t>
            </a:r>
            <a:r>
              <a:rPr lang="mn-MN" altLang="ko-KR" sz="2000" b="1" dirty="0"/>
              <a:t>оюутнуудад зориулсан </a:t>
            </a:r>
            <a:r>
              <a:rPr lang="mn-MN" altLang="ko-KR" sz="2000" b="1" dirty="0" smtClean="0"/>
              <a:t>дэмжлэг.</a:t>
            </a:r>
            <a:endParaRPr lang="ko-KR" altLang="en-US" sz="2000" b="1" dirty="0"/>
          </a:p>
        </p:txBody>
      </p:sp>
      <p:sp>
        <p:nvSpPr>
          <p:cNvPr id="10" name="직사각형 9"/>
          <p:cNvSpPr/>
          <p:nvPr/>
        </p:nvSpPr>
        <p:spPr>
          <a:xfrm>
            <a:off x="476250" y="1219200"/>
            <a:ext cx="9088912" cy="542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476250" y="1353317"/>
            <a:ext cx="876417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1. </a:t>
            </a:r>
            <a:r>
              <a:rPr lang="mn-MN" altLang="ko-KR" sz="1400" dirty="0"/>
              <a:t>Хорио цээрийн дэглэмээс гарахын өмнө шинжилгээ </a:t>
            </a:r>
            <a:r>
              <a:rPr lang="mn-MN" altLang="ko-KR" sz="1400" dirty="0" smtClean="0"/>
              <a:t>өгөхдөө гадаад оюутнуудад </a:t>
            </a:r>
            <a:r>
              <a:rPr lang="mn-MN" altLang="ko-KR" sz="1400" dirty="0"/>
              <a:t>зориулсан </a:t>
            </a:r>
            <a:r>
              <a:rPr lang="mn-MN" altLang="ko-KR" sz="1400" dirty="0" smtClean="0"/>
              <a:t>тусгай такси (тусгаарлалгдаж байгаа байр → эрүүл </a:t>
            </a:r>
            <a:r>
              <a:rPr lang="mn-MN" altLang="ko-KR" sz="1400" dirty="0"/>
              <a:t>мэндийн төв) захиалах </a:t>
            </a:r>
            <a:r>
              <a:rPr lang="mn-MN" altLang="ko-KR" sz="1400" dirty="0" smtClean="0"/>
              <a:t>сайт </a:t>
            </a:r>
            <a:r>
              <a:rPr lang="mn-MN" altLang="ko-KR" sz="1400" dirty="0"/>
              <a:t>нээгдэнэ.</a:t>
            </a:r>
          </a:p>
          <a:p>
            <a:r>
              <a:rPr lang="en-US" altLang="ko-KR" sz="1400" dirty="0" smtClean="0"/>
              <a:t>* </a:t>
            </a:r>
            <a:r>
              <a:rPr lang="mn-MN" altLang="ko-KR" sz="1400" dirty="0"/>
              <a:t>сайт</a:t>
            </a:r>
            <a:r>
              <a:rPr lang="ko-KR" altLang="en-US" sz="1400" dirty="0" smtClean="0"/>
              <a:t> </a:t>
            </a:r>
            <a:r>
              <a:rPr lang="mn-MN" altLang="ko-KR" sz="1400" dirty="0" smtClean="0"/>
              <a:t>хаяг</a:t>
            </a:r>
            <a:r>
              <a:rPr lang="en-US" altLang="ko-KR" sz="1400" dirty="0" smtClean="0"/>
              <a:t> : </a:t>
            </a:r>
            <a:r>
              <a:rPr lang="en-US" altLang="ko-KR" sz="1400" dirty="0" smtClean="0">
                <a:hlinkClick r:id="rId2"/>
              </a:rPr>
              <a:t>https://www.enkor.kr/taxi</a:t>
            </a:r>
            <a:endParaRPr lang="en-US" altLang="ko-KR" sz="1400" dirty="0" smtClean="0"/>
          </a:p>
          <a:p>
            <a:endParaRPr lang="en-US" altLang="ko-KR" sz="1400" dirty="0"/>
          </a:p>
          <a:p>
            <a:r>
              <a:rPr lang="en-US" altLang="ko-KR" sz="1400" dirty="0" smtClean="0"/>
              <a:t>2.</a:t>
            </a:r>
            <a:r>
              <a:rPr lang="mn-MN" altLang="ko-KR" sz="1400" dirty="0" smtClean="0"/>
              <a:t>Тусгаарлатын</a:t>
            </a:r>
            <a:r>
              <a:rPr lang="en-US" altLang="ko-KR" sz="1400" dirty="0" smtClean="0"/>
              <a:t> </a:t>
            </a:r>
            <a:r>
              <a:rPr lang="mn-MN" altLang="ko-KR" sz="1400" dirty="0"/>
              <a:t>үеэр өдөр тутмын хэрэгцээт зүйлийг худалдаж авах боломжтой "Онлайн худалдааны төв" -ийн </a:t>
            </a:r>
            <a:r>
              <a:rPr lang="mn-MN" altLang="ko-KR" sz="1400" dirty="0" smtClean="0"/>
              <a:t>талаарх </a:t>
            </a:r>
            <a:r>
              <a:rPr lang="mn-MN" altLang="ko-KR" sz="1400" dirty="0"/>
              <a:t>мэдээлэл</a:t>
            </a:r>
            <a:r>
              <a:rPr lang="ko-KR" altLang="en-US" sz="1400" dirty="0" smtClean="0"/>
              <a:t>   </a:t>
            </a:r>
            <a:endParaRPr lang="mn-MN" altLang="ko-KR" sz="1400" dirty="0" smtClean="0"/>
          </a:p>
          <a:p>
            <a:r>
              <a:rPr lang="ko-KR" altLang="en-US" sz="1400" dirty="0" smtClean="0"/>
              <a:t>  </a:t>
            </a:r>
            <a:r>
              <a:rPr lang="en-US" altLang="ko-KR" sz="1400" dirty="0" smtClean="0"/>
              <a:t>* </a:t>
            </a:r>
            <a:r>
              <a:rPr lang="mn-MN" altLang="ko-KR" sz="1400" dirty="0"/>
              <a:t>сайт</a:t>
            </a:r>
            <a:r>
              <a:rPr lang="ko-KR" altLang="en-US" sz="1400" dirty="0"/>
              <a:t> </a:t>
            </a:r>
            <a:r>
              <a:rPr lang="mn-MN" altLang="ko-KR" sz="1400" dirty="0"/>
              <a:t>хаяг</a:t>
            </a:r>
            <a:r>
              <a:rPr lang="en-US" altLang="ko-KR" sz="1400" dirty="0"/>
              <a:t> : </a:t>
            </a:r>
            <a:r>
              <a:rPr lang="mn-MN" altLang="ko-KR" sz="1400" dirty="0" smtClean="0"/>
              <a:t>1. </a:t>
            </a:r>
            <a:r>
              <a:rPr lang="en-US" altLang="ko-KR" sz="1400" dirty="0" smtClean="0"/>
              <a:t>(</a:t>
            </a:r>
            <a:r>
              <a:rPr lang="en-US" altLang="ko-KR" sz="1400" dirty="0" smtClean="0">
                <a:hlinkClick r:id="rId3"/>
              </a:rPr>
              <a:t>https://enkor.kr</a:t>
            </a:r>
            <a:r>
              <a:rPr lang="en-US" altLang="ko-KR" sz="1400" dirty="0" smtClean="0"/>
              <a:t>), </a:t>
            </a:r>
            <a:r>
              <a:rPr lang="mn-MN" altLang="ko-KR" sz="1400" dirty="0" smtClean="0"/>
              <a:t> 2. </a:t>
            </a:r>
            <a:r>
              <a:rPr lang="en-US" altLang="ko-KR" sz="1400" dirty="0" smtClean="0"/>
              <a:t>(</a:t>
            </a:r>
            <a:r>
              <a:rPr lang="en-US" altLang="ko-KR" sz="1400" dirty="0" smtClean="0">
                <a:hlinkClick r:id="rId4"/>
              </a:rPr>
              <a:t>https://seoullife.shop</a:t>
            </a:r>
            <a:r>
              <a:rPr lang="en-US" altLang="ko-KR" sz="1400" dirty="0" smtClean="0"/>
              <a:t>) </a:t>
            </a:r>
            <a:endParaRPr lang="ko-KR" altLang="en-US" sz="1400" dirty="0"/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0722" y="3084091"/>
            <a:ext cx="4105319" cy="3333815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187" y="3009037"/>
            <a:ext cx="4436535" cy="340886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85013" y="369301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b="1" dirty="0" smtClean="0">
                <a:solidFill>
                  <a:schemeClr val="bg1"/>
                </a:solidFill>
              </a:rPr>
              <a:t>④</a:t>
            </a:r>
            <a:endParaRPr lang="ko-KR" altLang="en-US" sz="4000" b="1" dirty="0">
              <a:solidFill>
                <a:schemeClr val="bg1"/>
              </a:solidFill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285013" y="369301"/>
            <a:ext cx="697627" cy="720880"/>
            <a:chOff x="285013" y="369301"/>
            <a:chExt cx="697627" cy="720880"/>
          </a:xfrm>
        </p:grpSpPr>
        <p:sp>
          <p:nvSpPr>
            <p:cNvPr id="20" name="타원 19"/>
            <p:cNvSpPr/>
            <p:nvPr/>
          </p:nvSpPr>
          <p:spPr>
            <a:xfrm>
              <a:off x="310765" y="423334"/>
              <a:ext cx="666847" cy="66684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85013" y="369301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b="1" dirty="0" smtClean="0">
                  <a:solidFill>
                    <a:schemeClr val="bg1"/>
                  </a:solidFill>
                </a:rPr>
                <a:t>④</a:t>
              </a:r>
              <a:endParaRPr lang="ko-KR" altLang="en-US" sz="4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724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476250" y="1219200"/>
            <a:ext cx="9088912" cy="542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994546" y="464369"/>
            <a:ext cx="39145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altLang="ko-KR" sz="3200" b="1" dirty="0" smtClean="0"/>
              <a:t>Тусгаарлалтаас гарах</a:t>
            </a:r>
            <a:endParaRPr lang="ko-KR" altLang="en-US" sz="3200" b="1" dirty="0"/>
          </a:p>
        </p:txBody>
      </p:sp>
      <p:grpSp>
        <p:nvGrpSpPr>
          <p:cNvPr id="14" name="그룹 13"/>
          <p:cNvGrpSpPr/>
          <p:nvPr/>
        </p:nvGrpSpPr>
        <p:grpSpPr>
          <a:xfrm>
            <a:off x="1307631" y="1835571"/>
            <a:ext cx="1800225" cy="1800225"/>
            <a:chOff x="994546" y="1628775"/>
            <a:chExt cx="1800225" cy="1800225"/>
          </a:xfrm>
        </p:grpSpPr>
        <p:sp>
          <p:nvSpPr>
            <p:cNvPr id="2" name="타원 1"/>
            <p:cNvSpPr/>
            <p:nvPr/>
          </p:nvSpPr>
          <p:spPr>
            <a:xfrm>
              <a:off x="994546" y="1628775"/>
              <a:ext cx="1800225" cy="1800225"/>
            </a:xfrm>
            <a:prstGeom prst="ellipse">
              <a:avLst/>
            </a:prstGeom>
            <a:noFill/>
            <a:ln w="1143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0" name="직선 연결선 9"/>
            <p:cNvCxnSpPr/>
            <p:nvPr/>
          </p:nvCxnSpPr>
          <p:spPr>
            <a:xfrm>
              <a:off x="1885950" y="1838325"/>
              <a:ext cx="0" cy="733425"/>
            </a:xfrm>
            <a:prstGeom prst="line">
              <a:avLst/>
            </a:prstGeom>
            <a:ln w="1143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/>
            <p:cNvCxnSpPr/>
            <p:nvPr/>
          </p:nvCxnSpPr>
          <p:spPr>
            <a:xfrm flipH="1">
              <a:off x="1885951" y="2057400"/>
              <a:ext cx="68152" cy="504825"/>
            </a:xfrm>
            <a:prstGeom prst="line">
              <a:avLst/>
            </a:prstGeom>
            <a:ln w="1143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3939236" y="2206471"/>
            <a:ext cx="54006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altLang="ko-KR" sz="2000" dirty="0"/>
              <a:t>Хилээр нэвтэрсэн 14 хоног дахь</a:t>
            </a:r>
            <a:r>
              <a:rPr lang="ko-KR" altLang="en-US" sz="2000" dirty="0"/>
              <a:t> </a:t>
            </a:r>
            <a:r>
              <a:rPr lang="mn-MN" altLang="ko-KR" sz="2000" dirty="0"/>
              <a:t>өдрийн 12цагт</a:t>
            </a:r>
          </a:p>
          <a:p>
            <a:r>
              <a:rPr lang="mn-MN" altLang="ko-KR" sz="2000" dirty="0"/>
              <a:t> тусгаарлалт дуусна.</a:t>
            </a:r>
          </a:p>
          <a:p>
            <a:r>
              <a:rPr lang="ko-KR" altLang="en-US" sz="2000" dirty="0"/>
              <a:t> </a:t>
            </a:r>
            <a:r>
              <a:rPr lang="en-US" altLang="ko-KR" sz="2000" dirty="0"/>
              <a:t>※</a:t>
            </a:r>
            <a:r>
              <a:rPr lang="mn-MN" altLang="ko-KR" sz="2000" dirty="0"/>
              <a:t>Тусгаарлалтын </a:t>
            </a:r>
            <a:r>
              <a:rPr lang="mn-MN" altLang="ko-KR" sz="2000" dirty="0" smtClean="0"/>
              <a:t>бичгээ </a:t>
            </a:r>
            <a:r>
              <a:rPr lang="mn-MN" altLang="ko-KR" sz="2000" dirty="0"/>
              <a:t>батлан </a:t>
            </a:r>
            <a:r>
              <a:rPr lang="mn-MN" altLang="ko-KR" sz="2000" dirty="0" smtClean="0"/>
              <a:t>шалгаарай</a:t>
            </a:r>
            <a:endParaRPr lang="en-US" altLang="ko-KR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685627" y="4136913"/>
            <a:ext cx="667503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1. </a:t>
            </a:r>
            <a:r>
              <a:rPr lang="en-US" altLang="ko-KR" dirty="0"/>
              <a:t>. 1</a:t>
            </a:r>
            <a:r>
              <a:rPr lang="mn-MN" altLang="ko-KR" dirty="0"/>
              <a:t>4хоногын турш үүссэн бүх </a:t>
            </a:r>
            <a:r>
              <a:rPr lang="mn-MN" altLang="ko-KR" dirty="0" smtClean="0"/>
              <a:t>хогоо</a:t>
            </a:r>
            <a:r>
              <a:rPr lang="en-US" altLang="ko-KR" dirty="0" smtClean="0"/>
              <a:t>(</a:t>
            </a:r>
            <a:r>
              <a:rPr lang="mn-MN" altLang="ko-KR" dirty="0"/>
              <a:t>хоолны хог багтсан</a:t>
            </a:r>
            <a:r>
              <a:rPr lang="en-US" altLang="ko-KR" dirty="0"/>
              <a:t>)</a:t>
            </a:r>
          </a:p>
          <a:p>
            <a:r>
              <a:rPr lang="ko-KR" altLang="en-US" dirty="0"/>
              <a:t>    </a:t>
            </a:r>
            <a:r>
              <a:rPr lang="mn-MN" altLang="ko-KR" dirty="0"/>
              <a:t>ялгахгүйгээр улбар шар хогны уутанд хаях</a:t>
            </a:r>
            <a:r>
              <a:rPr lang="en-US" altLang="ko-KR" dirty="0" smtClean="0"/>
              <a:t>.</a:t>
            </a:r>
            <a:endParaRPr lang="en-US" altLang="ko-KR" dirty="0"/>
          </a:p>
          <a:p>
            <a:r>
              <a:rPr lang="en-US" altLang="ko-KR" dirty="0"/>
              <a:t>     ※</a:t>
            </a:r>
            <a:r>
              <a:rPr lang="mn-MN" altLang="ko-KR" dirty="0"/>
              <a:t>Хоолны хогоо хөргөгчинд хадгалан тусгаарлалт дууссан өдөр</a:t>
            </a:r>
            <a:r>
              <a:rPr lang="ko-KR" altLang="en-US" dirty="0"/>
              <a:t> </a:t>
            </a:r>
            <a:endParaRPr lang="en-US" altLang="ko-KR" dirty="0"/>
          </a:p>
          <a:p>
            <a:r>
              <a:rPr lang="ko-KR" altLang="en-US" dirty="0"/>
              <a:t>     </a:t>
            </a:r>
            <a:r>
              <a:rPr lang="mn-MN" altLang="ko-KR" dirty="0"/>
              <a:t>бусад хогнуудтай хамт хаях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2. </a:t>
            </a:r>
            <a:r>
              <a:rPr lang="mn-MN" altLang="ko-KR" dirty="0"/>
              <a:t>Бүх </a:t>
            </a:r>
            <a:r>
              <a:rPr lang="mn-MN" altLang="ko-KR" dirty="0" smtClean="0"/>
              <a:t>хогийг </a:t>
            </a:r>
            <a:r>
              <a:rPr lang="mn-MN" altLang="ko-KR" dirty="0"/>
              <a:t>улбар шар уутанд хийсний дараа,</a:t>
            </a:r>
            <a:endParaRPr lang="en-US" altLang="ko-KR" dirty="0"/>
          </a:p>
          <a:p>
            <a:r>
              <a:rPr lang="ko-KR" altLang="en-US" dirty="0"/>
              <a:t>    </a:t>
            </a:r>
            <a:r>
              <a:rPr lang="mn-MN" altLang="ko-KR" dirty="0"/>
              <a:t>цагаан өнгийн хогны уут</a:t>
            </a:r>
            <a:r>
              <a:rPr lang="en-US" altLang="ko-KR" dirty="0"/>
              <a:t>(</a:t>
            </a:r>
            <a:r>
              <a:rPr lang="mn-MN" altLang="ko-KR" dirty="0"/>
              <a:t>энгийн хог</a:t>
            </a:r>
            <a:r>
              <a:rPr lang="en-US" altLang="ko-KR" dirty="0"/>
              <a:t>)</a:t>
            </a:r>
            <a:r>
              <a:rPr lang="mn-MN" altLang="ko-KR" dirty="0"/>
              <a:t>руу</a:t>
            </a:r>
            <a:r>
              <a:rPr lang="ko-KR" altLang="en-US" dirty="0"/>
              <a:t> </a:t>
            </a:r>
            <a:r>
              <a:rPr lang="mn-MN" altLang="ko-KR" dirty="0"/>
              <a:t>нэг удаа дахин хийх</a:t>
            </a:r>
            <a:r>
              <a:rPr lang="en-US" altLang="ko-KR" dirty="0"/>
              <a:t>.</a:t>
            </a:r>
          </a:p>
          <a:p>
            <a:r>
              <a:rPr lang="en-US" altLang="ko-KR" b="1" dirty="0" smtClean="0">
                <a:solidFill>
                  <a:srgbClr val="FF0000"/>
                </a:solidFill>
              </a:rPr>
              <a:t>    ※</a:t>
            </a:r>
            <a:r>
              <a:rPr lang="mn-MN" altLang="ko-KR" b="1" dirty="0" smtClean="0">
                <a:solidFill>
                  <a:srgbClr val="FF0000"/>
                </a:solidFill>
              </a:rPr>
              <a:t>хогоо баглах заавар бичлэг</a:t>
            </a:r>
            <a:r>
              <a:rPr lang="en-US" altLang="ko-KR" b="1" dirty="0" smtClean="0">
                <a:solidFill>
                  <a:srgbClr val="FF0000"/>
                </a:solidFill>
              </a:rPr>
              <a:t>: </a:t>
            </a:r>
            <a:r>
              <a:rPr lang="en-US" altLang="ko-KR" b="1" dirty="0" smtClean="0">
                <a:solidFill>
                  <a:srgbClr val="FF0000"/>
                </a:solidFill>
                <a:hlinkClick r:id="rId2"/>
              </a:rPr>
              <a:t>https</a:t>
            </a:r>
            <a:r>
              <a:rPr lang="en-US" altLang="ko-KR" b="1" dirty="0">
                <a:solidFill>
                  <a:srgbClr val="FF0000"/>
                </a:solidFill>
                <a:hlinkClick r:id="rId2"/>
              </a:rPr>
              <a:t>://</a:t>
            </a:r>
            <a:r>
              <a:rPr lang="en-US" altLang="ko-KR" b="1" dirty="0" smtClean="0">
                <a:solidFill>
                  <a:srgbClr val="FF0000"/>
                </a:solidFill>
                <a:hlinkClick r:id="rId2"/>
              </a:rPr>
              <a:t>youtu.be/bkgylC3SuxE</a:t>
            </a:r>
            <a:r>
              <a:rPr lang="en-US" altLang="ko-KR" b="1" dirty="0" smtClean="0">
                <a:solidFill>
                  <a:srgbClr val="FF0000"/>
                </a:solidFill>
              </a:rPr>
              <a:t> </a:t>
            </a:r>
            <a:endParaRPr lang="en-US" altLang="ko-KR" b="1" dirty="0">
              <a:solidFill>
                <a:srgbClr val="FF0000"/>
              </a:solidFill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7195629" y="3693165"/>
            <a:ext cx="1998338" cy="2799071"/>
            <a:chOff x="7195629" y="3693165"/>
            <a:chExt cx="1998338" cy="2799071"/>
          </a:xfrm>
        </p:grpSpPr>
        <p:grpSp>
          <p:nvGrpSpPr>
            <p:cNvPr id="17" name="그룹 16"/>
            <p:cNvGrpSpPr/>
            <p:nvPr/>
          </p:nvGrpSpPr>
          <p:grpSpPr>
            <a:xfrm rot="284861">
              <a:off x="7195629" y="3693165"/>
              <a:ext cx="1998338" cy="2799071"/>
              <a:chOff x="7058025" y="3912650"/>
              <a:chExt cx="1628775" cy="2478625"/>
            </a:xfrm>
            <a:solidFill>
              <a:schemeClr val="bg1"/>
            </a:solidFill>
          </p:grpSpPr>
          <p:sp>
            <p:nvSpPr>
              <p:cNvPr id="23" name="타원 22"/>
              <p:cNvSpPr/>
              <p:nvPr/>
            </p:nvSpPr>
            <p:spPr>
              <a:xfrm>
                <a:off x="7058025" y="4429125"/>
                <a:ext cx="1628775" cy="196215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타원 23"/>
              <p:cNvSpPr/>
              <p:nvPr/>
            </p:nvSpPr>
            <p:spPr>
              <a:xfrm rot="20415098">
                <a:off x="7359295" y="4048123"/>
                <a:ext cx="438150" cy="762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타원 24"/>
              <p:cNvSpPr/>
              <p:nvPr/>
            </p:nvSpPr>
            <p:spPr>
              <a:xfrm rot="1096914">
                <a:off x="7753439" y="3912650"/>
                <a:ext cx="438150" cy="762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2" name="그룹 21"/>
            <p:cNvGrpSpPr/>
            <p:nvPr/>
          </p:nvGrpSpPr>
          <p:grpSpPr>
            <a:xfrm rot="284861">
              <a:off x="7301229" y="3835771"/>
              <a:ext cx="1749715" cy="2552134"/>
              <a:chOff x="7058025" y="3912650"/>
              <a:chExt cx="1628775" cy="2478625"/>
            </a:xfrm>
            <a:solidFill>
              <a:srgbClr val="D16B05"/>
            </a:solidFill>
          </p:grpSpPr>
          <p:sp>
            <p:nvSpPr>
              <p:cNvPr id="19" name="타원 18"/>
              <p:cNvSpPr/>
              <p:nvPr/>
            </p:nvSpPr>
            <p:spPr>
              <a:xfrm>
                <a:off x="7058025" y="4429125"/>
                <a:ext cx="1628775" cy="19621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타원 19"/>
              <p:cNvSpPr/>
              <p:nvPr/>
            </p:nvSpPr>
            <p:spPr>
              <a:xfrm rot="20415098">
                <a:off x="7359295" y="4048123"/>
                <a:ext cx="438150" cy="762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타원 20"/>
              <p:cNvSpPr/>
              <p:nvPr/>
            </p:nvSpPr>
            <p:spPr>
              <a:xfrm rot="1096914">
                <a:off x="7753439" y="3912650"/>
                <a:ext cx="438150" cy="762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0007" y="4789135"/>
              <a:ext cx="1156450" cy="1083208"/>
            </a:xfrm>
            <a:prstGeom prst="rect">
              <a:avLst/>
            </a:prstGeom>
          </p:spPr>
        </p:pic>
      </p:grpSp>
      <p:sp>
        <p:nvSpPr>
          <p:cNvPr id="26" name="타원 25"/>
          <p:cNvSpPr/>
          <p:nvPr/>
        </p:nvSpPr>
        <p:spPr>
          <a:xfrm>
            <a:off x="310765" y="423334"/>
            <a:ext cx="666847" cy="666847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285013" y="369301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b="1" dirty="0" smtClean="0">
                <a:solidFill>
                  <a:schemeClr val="bg1"/>
                </a:solidFill>
              </a:rPr>
              <a:t>⑥</a:t>
            </a:r>
            <a:endParaRPr lang="ko-KR" alt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29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105" descr="75.png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898"/>
            <a:ext cx="9910708" cy="6608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240" y="921340"/>
            <a:ext cx="2799519" cy="28239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60029" y="4311834"/>
            <a:ext cx="75328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b="1" dirty="0" smtClean="0">
                <a:latin typeface="Frutiger 45 Light" panose="020B0800000000000000" pitchFamily="34" charset="0"/>
              </a:rPr>
              <a:t>Hope to see you soon!</a:t>
            </a:r>
            <a:endParaRPr lang="ko-KR" altLang="en-US" sz="5400" b="1" dirty="0">
              <a:latin typeface="Frutiger 45 Light" panose="020B08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3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그룹 18"/>
          <p:cNvGrpSpPr/>
          <p:nvPr/>
        </p:nvGrpSpPr>
        <p:grpSpPr>
          <a:xfrm>
            <a:off x="0" y="864524"/>
            <a:ext cx="10750918" cy="5793971"/>
            <a:chOff x="0" y="847898"/>
            <a:chExt cx="10750918" cy="5793971"/>
          </a:xfrm>
        </p:grpSpPr>
        <p:sp>
          <p:nvSpPr>
            <p:cNvPr id="18" name="직사각형 17"/>
            <p:cNvSpPr/>
            <p:nvPr/>
          </p:nvSpPr>
          <p:spPr>
            <a:xfrm>
              <a:off x="0" y="847898"/>
              <a:ext cx="9906000" cy="579397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68634" y="1061817"/>
              <a:ext cx="10682284" cy="5342729"/>
              <a:chOff x="68634" y="745937"/>
              <a:chExt cx="10682284" cy="5342729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9F31105-4053-4C5F-B688-18DFE7678849}"/>
                  </a:ext>
                </a:extLst>
              </p:cNvPr>
              <p:cNvSpPr txBox="1"/>
              <p:nvPr/>
            </p:nvSpPr>
            <p:spPr>
              <a:xfrm flipH="1">
                <a:off x="387070" y="1479314"/>
                <a:ext cx="4395787" cy="429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742950">
                  <a:defRPr/>
                </a:pPr>
                <a:endParaRPr lang="en-US" altLang="ko-KR" sz="1300" b="1" dirty="0">
                  <a:solidFill>
                    <a:srgbClr val="4F81BD">
                      <a:lumMod val="50000"/>
                    </a:srgbClr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endParaRPr>
              </a:p>
              <a:p>
                <a:pPr algn="ctr" defTabSz="742950">
                  <a:defRPr/>
                </a:pPr>
                <a:endParaRPr lang="en-US" altLang="ko-KR" sz="894" b="1" dirty="0">
                  <a:solidFill>
                    <a:srgbClr val="4F81BD">
                      <a:lumMod val="50000"/>
                    </a:srgbClr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endParaRPr>
              </a:p>
            </p:txBody>
          </p:sp>
          <p:sp>
            <p:nvSpPr>
              <p:cNvPr id="6" name="직사각형 5">
                <a:extLst>
                  <a:ext uri="{FF2B5EF4-FFF2-40B4-BE49-F238E27FC236}">
                    <a16:creationId xmlns:a16="http://schemas.microsoft.com/office/drawing/2014/main" id="{0E149621-EA6C-46AA-8618-7F33758374F4}"/>
                  </a:ext>
                </a:extLst>
              </p:cNvPr>
              <p:cNvSpPr/>
              <p:nvPr/>
            </p:nvSpPr>
            <p:spPr>
              <a:xfrm>
                <a:off x="184901" y="745937"/>
                <a:ext cx="4567352" cy="52949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1138" kern="0" dirty="0">
                  <a:solidFill>
                    <a:sysClr val="windowText" lastClr="000000"/>
                  </a:solidFill>
                  <a:latin typeface="나눔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6DD5CF5-6EC3-45D5-8A7C-9999144148D6}"/>
                  </a:ext>
                </a:extLst>
              </p:cNvPr>
              <p:cNvSpPr txBox="1"/>
              <p:nvPr/>
            </p:nvSpPr>
            <p:spPr>
              <a:xfrm flipH="1">
                <a:off x="4952999" y="1191736"/>
                <a:ext cx="4643438" cy="2174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42950">
                  <a:defRPr/>
                </a:pPr>
                <a:r>
                  <a:rPr lang="en-US" altLang="ko-KR" sz="1950" b="1" dirty="0">
                    <a:solidFill>
                      <a:srgbClr val="4F81BD">
                        <a:lumMod val="50000"/>
                      </a:srgbClr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[</a:t>
                </a:r>
                <a:r>
                  <a:rPr lang="ko-KR" altLang="en-US" sz="1950" b="1" dirty="0">
                    <a:solidFill>
                      <a:srgbClr val="4F81BD">
                        <a:lumMod val="50000"/>
                      </a:srgbClr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서울 </a:t>
                </a:r>
                <a:r>
                  <a:rPr lang="en-US" altLang="ko-KR" sz="1950" b="1" dirty="0">
                    <a:solidFill>
                      <a:srgbClr val="4F81BD">
                        <a:lumMod val="50000"/>
                      </a:srgbClr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Seoul </a:t>
                </a:r>
                <a:r>
                  <a:rPr lang="ko-KR" altLang="en-US" sz="1950" b="1" dirty="0">
                    <a:solidFill>
                      <a:srgbClr val="4F81BD">
                        <a:lumMod val="50000"/>
                      </a:srgbClr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캠퍼스</a:t>
                </a:r>
                <a:r>
                  <a:rPr lang="en-US" altLang="ko-KR" sz="1950" b="1" dirty="0">
                    <a:solidFill>
                      <a:srgbClr val="4F81BD">
                        <a:lumMod val="50000"/>
                      </a:srgbClr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] </a:t>
                </a:r>
              </a:p>
              <a:p>
                <a:pPr defTabSz="742950">
                  <a:defRPr/>
                </a:pPr>
                <a:r>
                  <a:rPr lang="ko-KR" altLang="en-US" sz="1625" b="1" dirty="0">
                    <a:solidFill>
                      <a:srgbClr val="4F81BD">
                        <a:lumMod val="50000"/>
                      </a:srgbClr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어학연수생 담당자 연락처</a:t>
                </a:r>
                <a:endParaRPr lang="en-US" altLang="ko-KR" sz="1625" b="1" dirty="0">
                  <a:solidFill>
                    <a:srgbClr val="4F81BD">
                      <a:lumMod val="50000"/>
                    </a:srgbClr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endParaRPr>
              </a:p>
              <a:p>
                <a:pPr defTabSz="742950">
                  <a:defRPr/>
                </a:pPr>
                <a:endParaRPr lang="en-US" altLang="ko-KR" sz="1625" b="1" dirty="0">
                  <a:solidFill>
                    <a:srgbClr val="4F81BD">
                      <a:lumMod val="50000"/>
                    </a:srgbClr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endParaRPr>
              </a:p>
              <a:p>
                <a:pPr defTabSz="742950">
                  <a:defRPr/>
                </a:pPr>
                <a:r>
                  <a:rPr lang="en-US" altLang="ko-KR" sz="1625" b="1" dirty="0">
                    <a:solidFill>
                      <a:srgbClr val="4F81BD">
                        <a:lumMod val="50000"/>
                      </a:srgbClr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Phone number : 010-5216-1513</a:t>
                </a:r>
              </a:p>
              <a:p>
                <a:pPr defTabSz="742950">
                  <a:defRPr/>
                </a:pPr>
                <a:r>
                  <a:rPr lang="en-US" altLang="ko-KR" sz="1625" b="1" dirty="0">
                    <a:solidFill>
                      <a:srgbClr val="4F81BD">
                        <a:lumMod val="50000"/>
                      </a:srgbClr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KAKAOTALK ID : mju1513</a:t>
                </a:r>
              </a:p>
              <a:p>
                <a:pPr defTabSz="742950">
                  <a:defRPr/>
                </a:pPr>
                <a:r>
                  <a:rPr lang="en-US" altLang="ko-KR" sz="1625" b="1" dirty="0">
                    <a:solidFill>
                      <a:srgbClr val="4F81BD">
                        <a:lumMod val="50000"/>
                      </a:srgbClr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WECHAT ID : </a:t>
                </a:r>
                <a:r>
                  <a:rPr lang="en-US" altLang="ko-KR" sz="1625" b="1" dirty="0" err="1">
                    <a:solidFill>
                      <a:srgbClr val="4F81BD">
                        <a:lumMod val="50000"/>
                      </a:srgbClr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myongji_university</a:t>
                </a:r>
                <a:endParaRPr lang="en-US" altLang="ko-KR" sz="1625" b="1" dirty="0">
                  <a:solidFill>
                    <a:srgbClr val="4F81BD">
                      <a:lumMod val="50000"/>
                    </a:srgbClr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endParaRPr>
              </a:p>
              <a:p>
                <a:pPr defTabSz="742950">
                  <a:defRPr/>
                </a:pPr>
                <a:endParaRPr lang="en-US" altLang="ko-KR" sz="1727" b="1" dirty="0">
                  <a:solidFill>
                    <a:srgbClr val="4F81BD">
                      <a:lumMod val="50000"/>
                    </a:srgbClr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endParaRPr>
              </a:p>
              <a:p>
                <a:pPr defTabSz="742950">
                  <a:defRPr/>
                </a:pPr>
                <a:endParaRPr lang="en-US" altLang="ko-KR" sz="1727" b="1" dirty="0">
                  <a:solidFill>
                    <a:srgbClr val="4F81BD">
                      <a:lumMod val="50000"/>
                    </a:srgbClr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endParaRPr>
              </a:p>
            </p:txBody>
          </p:sp>
          <p:grpSp>
            <p:nvGrpSpPr>
              <p:cNvPr id="8" name="그룹 7">
                <a:extLst>
                  <a:ext uri="{FF2B5EF4-FFF2-40B4-BE49-F238E27FC236}">
                    <a16:creationId xmlns:a16="http://schemas.microsoft.com/office/drawing/2014/main" id="{344BF475-620C-4EE4-8E19-831027C03407}"/>
                  </a:ext>
                </a:extLst>
              </p:cNvPr>
              <p:cNvGrpSpPr/>
              <p:nvPr/>
            </p:nvGrpSpPr>
            <p:grpSpPr>
              <a:xfrm>
                <a:off x="4974219" y="745938"/>
                <a:ext cx="4741579" cy="2847361"/>
                <a:chOff x="2890301" y="1406556"/>
                <a:chExt cx="5835789" cy="3504445"/>
              </a:xfrm>
            </p:grpSpPr>
            <p:sp>
              <p:nvSpPr>
                <p:cNvPr id="16" name="직사각형 15">
                  <a:extLst>
                    <a:ext uri="{FF2B5EF4-FFF2-40B4-BE49-F238E27FC236}">
                      <a16:creationId xmlns:a16="http://schemas.microsoft.com/office/drawing/2014/main" id="{0C7D4F52-49D6-4A33-9FB2-8D9D0C4EC3AD}"/>
                    </a:ext>
                  </a:extLst>
                </p:cNvPr>
                <p:cNvSpPr/>
                <p:nvPr/>
              </p:nvSpPr>
              <p:spPr>
                <a:xfrm>
                  <a:off x="2890301" y="1406556"/>
                  <a:ext cx="5809672" cy="320350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42950">
                    <a:defRPr/>
                  </a:pPr>
                  <a:endParaRPr lang="ko-KR" altLang="en-US" sz="864" dirty="0">
                    <a:solidFill>
                      <a:prstClr val="white"/>
                    </a:solidFill>
                    <a:latin typeface="Calibri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C89A971D-164F-4187-BDFA-561B6654B190}"/>
                    </a:ext>
                  </a:extLst>
                </p:cNvPr>
                <p:cNvSpPr txBox="1"/>
                <p:nvPr/>
              </p:nvSpPr>
              <p:spPr>
                <a:xfrm flipH="1">
                  <a:off x="3011090" y="1638310"/>
                  <a:ext cx="5715000" cy="32726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742950">
                    <a:defRPr/>
                  </a:pPr>
                  <a:r>
                    <a:rPr lang="en-US" altLang="ko-KR" sz="2275" b="1" dirty="0" smtClean="0">
                      <a:solidFill>
                        <a:srgbClr val="4F81BD">
                          <a:lumMod val="50000"/>
                        </a:srgbClr>
                      </a:solidFill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rPr>
                    <a:t>[</a:t>
                  </a:r>
                  <a:r>
                    <a:rPr lang="mn-MN" altLang="ko-KR" sz="2275" b="1" u="sng" dirty="0" smtClean="0">
                      <a:solidFill>
                        <a:srgbClr val="4F81BD">
                          <a:lumMod val="50000"/>
                        </a:srgbClr>
                      </a:solidFill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rPr>
                    <a:t>Сөүл кампус</a:t>
                  </a:r>
                  <a:r>
                    <a:rPr lang="en-US" altLang="ko-KR" sz="2275" b="1" dirty="0" smtClean="0">
                      <a:solidFill>
                        <a:srgbClr val="4F81BD">
                          <a:lumMod val="50000"/>
                        </a:srgbClr>
                      </a:solidFill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rPr>
                    <a:t>] </a:t>
                  </a:r>
                  <a:endParaRPr lang="en-US" altLang="ko-KR" sz="2275" b="1" dirty="0">
                    <a:solidFill>
                      <a:srgbClr val="4F81BD">
                        <a:lumMod val="50000"/>
                      </a:srgbClr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endParaRPr>
                </a:p>
                <a:p>
                  <a:pPr defTabSz="742950">
                    <a:defRPr/>
                  </a:pPr>
                  <a:r>
                    <a:rPr lang="mn-MN" altLang="ko-KR" sz="1200" b="1" dirty="0" smtClean="0">
                      <a:solidFill>
                        <a:srgbClr val="4F81BD">
                          <a:lumMod val="50000"/>
                        </a:srgbClr>
                      </a:solidFill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rPr>
                    <a:t>Хэлний бэлтгэлийн оюутан хариуцсан багшийн дугаар </a:t>
                  </a:r>
                  <a:endParaRPr lang="en-US" altLang="ko-KR" sz="1200" b="1" dirty="0">
                    <a:solidFill>
                      <a:srgbClr val="4F81BD">
                        <a:lumMod val="50000"/>
                      </a:srgbClr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endParaRPr>
                </a:p>
                <a:p>
                  <a:pPr defTabSz="742950">
                    <a:defRPr/>
                  </a:pPr>
                  <a:endParaRPr lang="en-US" altLang="ko-KR" sz="1625" b="1" dirty="0">
                    <a:solidFill>
                      <a:srgbClr val="4F81BD">
                        <a:lumMod val="50000"/>
                      </a:srgbClr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endParaRPr>
                </a:p>
                <a:p>
                  <a:pPr defTabSz="742950">
                    <a:defRPr/>
                  </a:pPr>
                  <a:r>
                    <a:rPr lang="mn-MN" altLang="ko-KR" sz="1950" b="1" dirty="0" smtClean="0">
                      <a:solidFill>
                        <a:srgbClr val="4F81BD">
                          <a:lumMod val="50000"/>
                        </a:srgbClr>
                      </a:solidFill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rPr>
                    <a:t>Утасны дугаар </a:t>
                  </a:r>
                  <a:r>
                    <a:rPr lang="en-US" altLang="ko-KR" sz="1950" b="1" dirty="0" smtClean="0">
                      <a:solidFill>
                        <a:srgbClr val="4F81BD">
                          <a:lumMod val="50000"/>
                        </a:srgbClr>
                      </a:solidFill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rPr>
                    <a:t>: </a:t>
                  </a:r>
                  <a:r>
                    <a:rPr lang="en-US" altLang="ko-KR" sz="2275" b="1" dirty="0">
                      <a:solidFill>
                        <a:srgbClr val="C00000"/>
                      </a:solidFill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rPr>
                    <a:t>010-5216-1513</a:t>
                  </a:r>
                  <a:endParaRPr lang="en-US" altLang="ko-KR" sz="1950" b="1" dirty="0">
                    <a:solidFill>
                      <a:srgbClr val="C00000"/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endParaRPr>
                </a:p>
                <a:p>
                  <a:pPr defTabSz="742950">
                    <a:defRPr/>
                  </a:pPr>
                  <a:r>
                    <a:rPr lang="en-US" altLang="ko-KR" sz="1950" b="1" dirty="0">
                      <a:solidFill>
                        <a:srgbClr val="4F81BD">
                          <a:lumMod val="50000"/>
                        </a:srgbClr>
                      </a:solidFill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rPr>
                    <a:t>KAKAOTALK ID : mju1513</a:t>
                  </a:r>
                </a:p>
                <a:p>
                  <a:pPr defTabSz="742950">
                    <a:defRPr/>
                  </a:pPr>
                  <a:r>
                    <a:rPr lang="en-US" altLang="ko-KR" sz="1950" b="1" dirty="0">
                      <a:solidFill>
                        <a:srgbClr val="4F81BD">
                          <a:lumMod val="50000"/>
                        </a:srgbClr>
                      </a:solidFill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rPr>
                    <a:t>WECHAT ID : </a:t>
                  </a:r>
                  <a:r>
                    <a:rPr lang="en-US" altLang="ko-KR" sz="1950" b="1" dirty="0" err="1">
                      <a:solidFill>
                        <a:srgbClr val="4F81BD">
                          <a:lumMod val="50000"/>
                        </a:srgbClr>
                      </a:solidFill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rPr>
                    <a:t>myongji_university</a:t>
                  </a:r>
                  <a:endParaRPr lang="en-US" altLang="ko-KR" sz="1950" b="1" dirty="0">
                    <a:solidFill>
                      <a:srgbClr val="4F81BD">
                        <a:lumMod val="50000"/>
                      </a:srgbClr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endParaRPr>
                </a:p>
                <a:p>
                  <a:pPr lvl="0">
                    <a:defRPr/>
                  </a:pPr>
                  <a:r>
                    <a:rPr lang="en-US" altLang="ko-KR" sz="1950" b="1" dirty="0">
                      <a:solidFill>
                        <a:srgbClr val="4F81BD">
                          <a:lumMod val="50000"/>
                        </a:srgbClr>
                      </a:solidFill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rPr>
                    <a:t>ZALO ID : +82) 01052161513</a:t>
                  </a:r>
                </a:p>
                <a:p>
                  <a:pPr defTabSz="742950">
                    <a:defRPr/>
                  </a:pPr>
                  <a:endParaRPr lang="en-US" altLang="ko-KR" sz="1727" b="1" dirty="0">
                    <a:solidFill>
                      <a:prstClr val="black"/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endParaRPr>
                </a:p>
                <a:p>
                  <a:pPr defTabSz="742950">
                    <a:defRPr/>
                  </a:pPr>
                  <a:endParaRPr lang="en-US" altLang="ko-KR" sz="1727" b="1" dirty="0">
                    <a:solidFill>
                      <a:prstClr val="black"/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endParaRPr>
                </a:p>
              </p:txBody>
            </p:sp>
          </p:grpSp>
          <p:grpSp>
            <p:nvGrpSpPr>
              <p:cNvPr id="9" name="그룹 8">
                <a:extLst>
                  <a:ext uri="{FF2B5EF4-FFF2-40B4-BE49-F238E27FC236}">
                    <a16:creationId xmlns:a16="http://schemas.microsoft.com/office/drawing/2014/main" id="{4B976BC2-FAD0-4020-B691-C816ADCCF8CF}"/>
                  </a:ext>
                </a:extLst>
              </p:cNvPr>
              <p:cNvGrpSpPr/>
              <p:nvPr/>
            </p:nvGrpSpPr>
            <p:grpSpPr>
              <a:xfrm>
                <a:off x="4982517" y="3491217"/>
                <a:ext cx="5768401" cy="2597449"/>
                <a:chOff x="3929479" y="3786320"/>
                <a:chExt cx="7099571" cy="3196860"/>
              </a:xfrm>
            </p:grpSpPr>
            <p:sp>
              <p:nvSpPr>
                <p:cNvPr id="14" name="직사각형 13">
                  <a:extLst>
                    <a:ext uri="{FF2B5EF4-FFF2-40B4-BE49-F238E27FC236}">
                      <a16:creationId xmlns:a16="http://schemas.microsoft.com/office/drawing/2014/main" id="{70BA8616-A7E4-4E6B-86B8-6D47B31E58EF}"/>
                    </a:ext>
                  </a:extLst>
                </p:cNvPr>
                <p:cNvSpPr/>
                <p:nvPr/>
              </p:nvSpPr>
              <p:spPr>
                <a:xfrm>
                  <a:off x="3929479" y="3786320"/>
                  <a:ext cx="5799460" cy="31381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742950">
                    <a:defRPr/>
                  </a:pPr>
                  <a:endParaRPr lang="en-US" altLang="ko-KR" sz="894" b="1" dirty="0">
                    <a:solidFill>
                      <a:srgbClr val="4F81BD">
                        <a:lumMod val="50000"/>
                      </a:srgbClr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endParaRP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B4BAA0EE-9B22-43E7-810E-12B564E693FF}"/>
                    </a:ext>
                  </a:extLst>
                </p:cNvPr>
                <p:cNvSpPr txBox="1"/>
                <p:nvPr/>
              </p:nvSpPr>
              <p:spPr>
                <a:xfrm flipH="1">
                  <a:off x="3988544" y="4037600"/>
                  <a:ext cx="7040506" cy="29455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742950">
                    <a:defRPr/>
                  </a:pPr>
                  <a:r>
                    <a:rPr lang="en-US" altLang="ko-KR" sz="2275" b="1" dirty="0" smtClean="0">
                      <a:solidFill>
                        <a:srgbClr val="4F81BD">
                          <a:lumMod val="50000"/>
                        </a:srgbClr>
                      </a:solidFill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rPr>
                    <a:t>[</a:t>
                  </a:r>
                  <a:r>
                    <a:rPr lang="mn-MN" altLang="ko-KR" sz="2275" b="1" dirty="0" smtClean="0">
                      <a:solidFill>
                        <a:srgbClr val="4F81BD">
                          <a:lumMod val="50000"/>
                        </a:srgbClr>
                      </a:solidFill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rPr>
                    <a:t>Ю-нин </a:t>
                  </a:r>
                  <a:r>
                    <a:rPr lang="mn-MN" altLang="ko-KR" sz="2275" b="1" u="sng" dirty="0" smtClean="0">
                      <a:solidFill>
                        <a:srgbClr val="4F81BD">
                          <a:lumMod val="50000"/>
                        </a:srgbClr>
                      </a:solidFill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rPr>
                    <a:t>кампус</a:t>
                  </a:r>
                  <a:r>
                    <a:rPr lang="en-US" altLang="ko-KR" sz="2275" b="1" dirty="0" smtClean="0">
                      <a:solidFill>
                        <a:srgbClr val="4F81BD">
                          <a:lumMod val="50000"/>
                        </a:srgbClr>
                      </a:solidFill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rPr>
                    <a:t>]</a:t>
                  </a:r>
                  <a:endParaRPr lang="en-US" altLang="ko-KR" sz="2275" b="1" dirty="0">
                    <a:solidFill>
                      <a:srgbClr val="4F81BD">
                        <a:lumMod val="50000"/>
                      </a:srgbClr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endParaRPr>
                </a:p>
                <a:p>
                  <a:pPr defTabSz="742950">
                    <a:defRPr/>
                  </a:pPr>
                  <a:r>
                    <a:rPr lang="mn-MN" altLang="ko-KR" sz="1200" b="1" dirty="0">
                      <a:solidFill>
                        <a:srgbClr val="4F81BD">
                          <a:lumMod val="50000"/>
                        </a:srgbClr>
                      </a:solidFill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rPr>
                    <a:t>Хэлний бэлтгэлийн оюутан хариуцсан </a:t>
                  </a:r>
                  <a:r>
                    <a:rPr lang="mn-MN" altLang="ko-KR" sz="1200" b="1" dirty="0" smtClean="0">
                      <a:solidFill>
                        <a:srgbClr val="4F81BD">
                          <a:lumMod val="50000"/>
                        </a:srgbClr>
                      </a:solidFill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rPr>
                    <a:t>багшийн </a:t>
                  </a:r>
                  <a:r>
                    <a:rPr lang="mn-MN" altLang="ko-KR" sz="1200" b="1" dirty="0">
                      <a:solidFill>
                        <a:srgbClr val="4F81BD">
                          <a:lumMod val="50000"/>
                        </a:srgbClr>
                      </a:solidFill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rPr>
                    <a:t>дугаар </a:t>
                  </a:r>
                  <a:endParaRPr lang="en-US" altLang="ko-KR" sz="1200" b="1" dirty="0">
                    <a:solidFill>
                      <a:srgbClr val="4F81BD">
                        <a:lumMod val="50000"/>
                      </a:srgbClr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endParaRPr>
                </a:p>
                <a:p>
                  <a:pPr defTabSz="742950">
                    <a:defRPr/>
                  </a:pPr>
                  <a:endParaRPr lang="en-US" altLang="ko-KR" sz="1625" b="1" dirty="0">
                    <a:solidFill>
                      <a:srgbClr val="4F81BD">
                        <a:lumMod val="50000"/>
                      </a:srgbClr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endParaRPr>
                </a:p>
                <a:p>
                  <a:pPr defTabSz="742950">
                    <a:defRPr/>
                  </a:pPr>
                  <a:r>
                    <a:rPr lang="mn-MN" altLang="ko-KR" sz="1950" b="1" dirty="0">
                      <a:solidFill>
                        <a:srgbClr val="4F81BD">
                          <a:lumMod val="50000"/>
                        </a:srgbClr>
                      </a:solidFill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rPr>
                    <a:t>Утасны дугаар </a:t>
                  </a:r>
                  <a:r>
                    <a:rPr lang="en-US" altLang="ko-KR" sz="1950" b="1" dirty="0" smtClean="0">
                      <a:solidFill>
                        <a:srgbClr val="4F81BD">
                          <a:lumMod val="50000"/>
                        </a:srgbClr>
                      </a:solidFill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rPr>
                    <a:t>: </a:t>
                  </a:r>
                  <a:r>
                    <a:rPr lang="en-US" altLang="ko-KR" sz="2275" b="1" dirty="0">
                      <a:solidFill>
                        <a:srgbClr val="C00000"/>
                      </a:solidFill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rPr>
                    <a:t>010-8071-1513</a:t>
                  </a:r>
                </a:p>
                <a:p>
                  <a:pPr defTabSz="742950">
                    <a:defRPr/>
                  </a:pPr>
                  <a:r>
                    <a:rPr lang="en-US" altLang="ko-KR" sz="1950" b="1" dirty="0">
                      <a:solidFill>
                        <a:srgbClr val="4F81BD">
                          <a:lumMod val="50000"/>
                        </a:srgbClr>
                      </a:solidFill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rPr>
                    <a:t>KAKAOTALK ID : </a:t>
                  </a:r>
                  <a:r>
                    <a:rPr lang="en-US" altLang="ko-KR" sz="1950" b="1" dirty="0" err="1">
                      <a:solidFill>
                        <a:srgbClr val="4F81BD">
                          <a:lumMod val="50000"/>
                        </a:srgbClr>
                      </a:solidFill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rPr>
                    <a:t>yonginmyongji_univ</a:t>
                  </a:r>
                  <a:endParaRPr lang="en-US" altLang="ko-KR" sz="1950" b="1" dirty="0">
                    <a:solidFill>
                      <a:srgbClr val="4F81BD">
                        <a:lumMod val="50000"/>
                      </a:srgbClr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endParaRPr>
                </a:p>
                <a:p>
                  <a:pPr lvl="0">
                    <a:defRPr/>
                  </a:pPr>
                  <a:r>
                    <a:rPr lang="en-US" altLang="ko-KR" sz="1950" b="1" dirty="0">
                      <a:solidFill>
                        <a:srgbClr val="4F81BD">
                          <a:lumMod val="50000"/>
                        </a:srgbClr>
                      </a:solidFill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rPr>
                    <a:t>WECHAT ID : </a:t>
                  </a:r>
                  <a:r>
                    <a:rPr lang="en-US" altLang="ko-KR" sz="1950" b="1" dirty="0" err="1">
                      <a:solidFill>
                        <a:srgbClr val="C00000"/>
                      </a:solidFill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rPr>
                    <a:t>yongin_mju</a:t>
                  </a:r>
                  <a:r>
                    <a:rPr lang="en-US" altLang="ko-KR" sz="1950" b="1" dirty="0">
                      <a:solidFill>
                        <a:srgbClr val="C00000"/>
                      </a:solidFill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rPr>
                    <a:t> </a:t>
                  </a:r>
                </a:p>
                <a:p>
                  <a:pPr defTabSz="742950">
                    <a:defRPr/>
                  </a:pPr>
                  <a:r>
                    <a:rPr lang="en-US" altLang="ko-KR" sz="1950" b="1" dirty="0">
                      <a:solidFill>
                        <a:srgbClr val="4F81BD">
                          <a:lumMod val="50000"/>
                        </a:srgbClr>
                      </a:solidFill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rPr>
                    <a:t>ZALO ID : +82) 01080711513</a:t>
                  </a:r>
                </a:p>
                <a:p>
                  <a:pPr defTabSz="742950">
                    <a:defRPr/>
                  </a:pPr>
                  <a:endParaRPr lang="en-US" altLang="ko-KR" sz="1727" b="1" dirty="0">
                    <a:solidFill>
                      <a:srgbClr val="4F81BD">
                        <a:lumMod val="50000"/>
                      </a:srgbClr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endParaRPr>
                </a:p>
              </p:txBody>
            </p:sp>
          </p:grpSp>
          <p:cxnSp>
            <p:nvCxnSpPr>
              <p:cNvPr id="10" name="직선 연결선 9">
                <a:extLst>
                  <a:ext uri="{FF2B5EF4-FFF2-40B4-BE49-F238E27FC236}">
                    <a16:creationId xmlns:a16="http://schemas.microsoft.com/office/drawing/2014/main" id="{A09CA15F-3CA8-46A2-B09E-47A2BCAAE9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30507" y="1581005"/>
                <a:ext cx="439578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직선 연결선 10">
                <a:extLst>
                  <a:ext uri="{FF2B5EF4-FFF2-40B4-BE49-F238E27FC236}">
                    <a16:creationId xmlns:a16="http://schemas.microsoft.com/office/drawing/2014/main" id="{C9BDA26C-E453-43AE-B0FD-F74DDB606E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66654" y="4481513"/>
                <a:ext cx="439578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제목 40">
                <a:extLst>
                  <a:ext uri="{FF2B5EF4-FFF2-40B4-BE49-F238E27FC236}">
                    <a16:creationId xmlns:a16="http://schemas.microsoft.com/office/drawing/2014/main" id="{56CDEEC4-F30A-4BBC-86CB-8628D02930F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634" y="1810417"/>
                <a:ext cx="4853940" cy="2000548"/>
              </a:xfrm>
              <a:prstGeom prst="rect">
                <a:avLst/>
              </a:prstGeom>
            </p:spPr>
            <p:txBody>
              <a:bodyPr/>
              <a:lstStyle>
                <a:lvl1pPr>
                  <a:defRPr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 latinLnBrk="0"/>
                <a:r>
                  <a:rPr lang="en-US" altLang="ko-KR" sz="1625" dirty="0">
                    <a:solidFill>
                      <a:sysClr val="windowText" lastClr="000000"/>
                    </a:solidFill>
                    <a:latin typeface="나눔"/>
                  </a:rPr>
                  <a:t/>
                </a:r>
                <a:br>
                  <a:rPr lang="en-US" altLang="ko-KR" sz="1625" dirty="0">
                    <a:solidFill>
                      <a:sysClr val="windowText" lastClr="000000"/>
                    </a:solidFill>
                    <a:latin typeface="나눔"/>
                  </a:rPr>
                </a:br>
                <a:r>
                  <a:rPr lang="en-US" altLang="ko-KR" sz="1625" dirty="0">
                    <a:solidFill>
                      <a:sysClr val="windowText" lastClr="000000"/>
                    </a:solidFill>
                    <a:latin typeface="나눔"/>
                  </a:rPr>
                  <a:t/>
                </a:r>
                <a:br>
                  <a:rPr lang="en-US" altLang="ko-KR" sz="1625" dirty="0">
                    <a:solidFill>
                      <a:sysClr val="windowText" lastClr="000000"/>
                    </a:solidFill>
                    <a:latin typeface="나눔"/>
                  </a:rPr>
                </a:br>
                <a:endParaRPr lang="ko-KR" altLang="en-US" sz="1625" kern="0" dirty="0">
                  <a:solidFill>
                    <a:sysClr val="windowText" lastClr="000000"/>
                  </a:solidFill>
                  <a:latin typeface="나눔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D502D09-11EF-4FEA-A3F1-4F1AD30C5C22}"/>
                  </a:ext>
                </a:extLst>
              </p:cNvPr>
              <p:cNvSpPr txBox="1"/>
              <p:nvPr/>
            </p:nvSpPr>
            <p:spPr>
              <a:xfrm flipH="1">
                <a:off x="242990" y="1169193"/>
                <a:ext cx="4395787" cy="47502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altLang="ko-KR" sz="1463" b="1" dirty="0">
                    <a:solidFill>
                      <a:srgbClr val="4F81BD">
                        <a:lumMod val="50000"/>
                      </a:srgbClr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※ </a:t>
                </a:r>
                <a:r>
                  <a:rPr lang="ko-KR" altLang="en-US" sz="1463" b="1" dirty="0">
                    <a:solidFill>
                      <a:srgbClr val="4F81BD">
                        <a:lumMod val="50000"/>
                      </a:srgbClr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입국 전</a:t>
                </a:r>
                <a:r>
                  <a:rPr lang="en-US" altLang="ko-KR" sz="1463" b="1" dirty="0">
                    <a:solidFill>
                      <a:srgbClr val="4F81BD">
                        <a:lumMod val="50000"/>
                      </a:srgbClr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, </a:t>
                </a:r>
                <a:r>
                  <a:rPr lang="ko-KR" altLang="en-US" sz="1463" b="1" dirty="0">
                    <a:solidFill>
                      <a:srgbClr val="4F81BD">
                        <a:lumMod val="50000"/>
                      </a:srgbClr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각 캠퍼스 메신저 아이디를 추가하세요</a:t>
                </a:r>
                <a:r>
                  <a:rPr lang="en-US" altLang="ko-KR" sz="1463" b="1" dirty="0">
                    <a:solidFill>
                      <a:srgbClr val="4F81BD">
                        <a:lumMod val="50000"/>
                      </a:srgbClr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.</a:t>
                </a:r>
              </a:p>
              <a:p>
                <a:pPr algn="ctr">
                  <a:defRPr/>
                </a:pPr>
                <a:r>
                  <a:rPr lang="en-US" altLang="ko-KR" sz="1463" b="1" dirty="0">
                    <a:solidFill>
                      <a:srgbClr val="4F81BD">
                        <a:lumMod val="50000"/>
                      </a:srgbClr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 </a:t>
                </a:r>
              </a:p>
              <a:p>
                <a:pPr lvl="0" algn="ctr">
                  <a:defRPr/>
                </a:pPr>
                <a:r>
                  <a:rPr lang="en-US" altLang="ko-KR" sz="1950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Before the entry, install the app (</a:t>
                </a:r>
                <a:r>
                  <a:rPr lang="en-US" altLang="ko-KR" sz="1950" b="1" dirty="0" err="1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Kakaotalk</a:t>
                </a:r>
                <a:r>
                  <a:rPr lang="en-US" altLang="ko-KR" sz="1950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) </a:t>
                </a:r>
              </a:p>
              <a:p>
                <a:pPr lvl="0" algn="ctr">
                  <a:defRPr/>
                </a:pPr>
                <a:r>
                  <a:rPr lang="en-US" altLang="ko-KR" sz="1950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and add ID for each campus.</a:t>
                </a:r>
              </a:p>
              <a:p>
                <a:pPr lvl="0" algn="ctr">
                  <a:defRPr/>
                </a:pPr>
                <a:endParaRPr lang="en-US" altLang="ko-KR" sz="1463" b="1" dirty="0">
                  <a:solidFill>
                    <a:srgbClr val="4F81BD">
                      <a:lumMod val="50000"/>
                    </a:srgbClr>
                  </a:solidFill>
                  <a:ea typeface="나눔스퀘어 ExtraBold" panose="020B0600000101010101" pitchFamily="50" charset="-127"/>
                </a:endParaRPr>
              </a:p>
              <a:p>
                <a:pPr lvl="0" algn="ctr">
                  <a:defRPr/>
                </a:pPr>
                <a:r>
                  <a:rPr lang="zh-CN" altLang="en-US" sz="1950" b="1" dirty="0">
                    <a:solidFill>
                      <a:srgbClr val="4F81BD">
                        <a:lumMod val="50000"/>
                      </a:srgbClr>
                    </a:solidFill>
                  </a:rPr>
                  <a:t>入境前，请务必添加各校区的微信。</a:t>
                </a:r>
                <a:endParaRPr lang="en-US" altLang="zh-CN" sz="1950" b="1" dirty="0">
                  <a:solidFill>
                    <a:srgbClr val="4F81BD">
                      <a:lumMod val="50000"/>
                    </a:srgbClr>
                  </a:solidFill>
                </a:endParaRPr>
              </a:p>
              <a:p>
                <a:pPr lvl="0" algn="ctr">
                  <a:defRPr/>
                </a:pPr>
                <a:endParaRPr lang="en-US" altLang="zh-CN" sz="1463" b="1" dirty="0">
                  <a:solidFill>
                    <a:srgbClr val="4F81BD">
                      <a:lumMod val="50000"/>
                    </a:srgbClr>
                  </a:solidFill>
                </a:endParaRPr>
              </a:p>
              <a:p>
                <a:pPr lvl="0" algn="ctr">
                  <a:defRPr/>
                </a:pPr>
                <a:r>
                  <a:rPr lang="vi-VN" altLang="zh-CN" sz="1625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Trước khi nhập cảnh, vui lòng kết bạn </a:t>
                </a:r>
                <a:endParaRPr lang="en-US" altLang="zh-CN" sz="1625" b="1" dirty="0">
                  <a:solidFill>
                    <a:srgbClr val="4F81BD">
                      <a:lumMod val="50000"/>
                    </a:srgbClr>
                  </a:solidFill>
                  <a:ea typeface="나눔스퀘어 ExtraBold" panose="020B0600000101010101" pitchFamily="50" charset="-127"/>
                </a:endParaRPr>
              </a:p>
              <a:p>
                <a:pPr lvl="0" algn="ctr">
                  <a:defRPr/>
                </a:pPr>
                <a:r>
                  <a:rPr lang="vi-VN" altLang="zh-CN" sz="1625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với nhà trường qua tài khoản ZALO</a:t>
                </a:r>
                <a:endParaRPr lang="en-US" altLang="zh-CN" sz="1625" b="1" dirty="0">
                  <a:solidFill>
                    <a:srgbClr val="4F81BD">
                      <a:lumMod val="50000"/>
                    </a:srgbClr>
                  </a:solidFill>
                  <a:ea typeface="나눔스퀘어 ExtraBold" panose="020B0600000101010101" pitchFamily="50" charset="-127"/>
                </a:endParaRPr>
              </a:p>
              <a:p>
                <a:pPr lvl="0" algn="ctr">
                  <a:defRPr/>
                </a:pPr>
                <a:r>
                  <a:rPr lang="vi-VN" altLang="zh-CN" sz="1625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 tương ứng với</a:t>
                </a:r>
                <a:r>
                  <a:rPr lang="en-US" altLang="zh-CN" sz="1625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 </a:t>
                </a:r>
                <a:r>
                  <a:rPr lang="vi-VN" altLang="zh-CN" sz="1625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cơ sở mình theo học. </a:t>
                </a:r>
                <a:endParaRPr lang="en-US" altLang="zh-CN" sz="1625" b="1" dirty="0">
                  <a:solidFill>
                    <a:srgbClr val="4F81BD">
                      <a:lumMod val="50000"/>
                    </a:srgbClr>
                  </a:solidFill>
                  <a:ea typeface="나눔스퀘어 ExtraBold" panose="020B0600000101010101" pitchFamily="50" charset="-127"/>
                </a:endParaRPr>
              </a:p>
              <a:p>
                <a:pPr lvl="0" algn="ctr">
                  <a:defRPr/>
                </a:pPr>
                <a:r>
                  <a:rPr lang="az-Cyrl-AZ" altLang="ko-KR" sz="1625" dirty="0"/>
                  <a:t/>
                </a:r>
                <a:br>
                  <a:rPr lang="az-Cyrl-AZ" altLang="ko-KR" sz="1625" dirty="0"/>
                </a:br>
                <a:r>
                  <a:rPr lang="mn-MN" altLang="ko-KR" sz="1625" b="1" dirty="0" smtClean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Хилээр нэвтрэхийн</a:t>
                </a:r>
                <a:r>
                  <a:rPr lang="az-Cyrl-AZ" altLang="ko-KR" sz="1625" b="1" dirty="0" smtClean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 </a:t>
                </a:r>
                <a:r>
                  <a:rPr lang="az-Cyrl-AZ" altLang="ko-KR" sz="1625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өмнө </a:t>
                </a:r>
                <a:r>
                  <a:rPr lang="mn-MN" altLang="ko-KR" sz="1625" b="1" dirty="0" smtClean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апп-г</a:t>
                </a:r>
                <a:r>
                  <a:rPr lang="az-Cyrl-AZ" altLang="ko-KR" sz="1625" b="1" dirty="0" smtClean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 </a:t>
                </a:r>
                <a:r>
                  <a:rPr lang="mn-MN" altLang="ko-KR" sz="1625" b="1" dirty="0" smtClean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татах. </a:t>
                </a:r>
                <a:r>
                  <a:rPr lang="az-Cyrl-AZ" altLang="ko-KR" sz="1625" b="1" dirty="0" smtClean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(</a:t>
                </a:r>
                <a:r>
                  <a:rPr lang="en-US" altLang="ko-KR" sz="1625" b="1" dirty="0" err="1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Kakaotalk</a:t>
                </a:r>
                <a:r>
                  <a:rPr lang="en-US" altLang="ko-KR" sz="1625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) </a:t>
                </a:r>
                <a:r>
                  <a:rPr lang="az-Cyrl-AZ" altLang="ko-KR" sz="1625" b="1" dirty="0" smtClean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к</a:t>
                </a:r>
                <a:r>
                  <a:rPr lang="mn-MN" altLang="ko-KR" sz="1625" b="1" dirty="0" smtClean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ампосынхаа </a:t>
                </a:r>
                <a:r>
                  <a:rPr lang="en-US" altLang="ko-KR" sz="1625" b="1" dirty="0" smtClean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ID </a:t>
                </a:r>
                <a:r>
                  <a:rPr lang="az-Cyrl-AZ" altLang="ko-KR" sz="1625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нэмж оруулаарай.</a:t>
                </a:r>
                <a:endParaRPr lang="en-US" altLang="ko-KR" sz="1625" b="1" dirty="0">
                  <a:solidFill>
                    <a:srgbClr val="4F81BD">
                      <a:lumMod val="50000"/>
                    </a:srgbClr>
                  </a:solidFill>
                  <a:ea typeface="나눔스퀘어 ExtraBold" panose="020B0600000101010101" pitchFamily="50" charset="-127"/>
                </a:endParaRPr>
              </a:p>
              <a:p>
                <a:pPr lvl="0" algn="ctr">
                  <a:defRPr/>
                </a:pPr>
                <a:endParaRPr lang="en-US" altLang="zh-CN" sz="1625" b="1" dirty="0">
                  <a:solidFill>
                    <a:srgbClr val="4F81BD">
                      <a:lumMod val="50000"/>
                    </a:srgbClr>
                  </a:solidFill>
                  <a:ea typeface="나눔스퀘어 ExtraBold" panose="020B0600000101010101" pitchFamily="50" charset="-127"/>
                </a:endParaRPr>
              </a:p>
              <a:p>
                <a:pPr algn="ctr">
                  <a:defRPr/>
                </a:pPr>
                <a:endParaRPr lang="vi-VN" altLang="zh-CN" sz="853" b="1" dirty="0">
                  <a:solidFill>
                    <a:srgbClr val="4F81BD">
                      <a:lumMod val="50000"/>
                    </a:srgbClr>
                  </a:solidFill>
                </a:endParaRPr>
              </a:p>
              <a:p>
                <a:pPr lvl="0" algn="ctr">
                  <a:defRPr/>
                </a:pPr>
                <a:endParaRPr lang="az-Cyrl-AZ" altLang="zh-CN" sz="1463" b="1" dirty="0">
                  <a:solidFill>
                    <a:srgbClr val="4F81BD">
                      <a:lumMod val="50000"/>
                    </a:srgbClr>
                  </a:solidFill>
                  <a:ea typeface="나눔스퀘어 ExtraBold" panose="020B0600000101010101" pitchFamily="50" charset="-127"/>
                </a:endParaRPr>
              </a:p>
              <a:p>
                <a:pPr lvl="0" algn="ctr">
                  <a:defRPr/>
                </a:pPr>
                <a:endParaRPr lang="az-Cyrl-AZ" altLang="zh-CN" sz="1463" b="1" dirty="0">
                  <a:solidFill>
                    <a:srgbClr val="4F81BD">
                      <a:lumMod val="50000"/>
                    </a:srgbClr>
                  </a:solidFill>
                  <a:ea typeface="나눔스퀘어 ExtraBold" panose="020B0600000101010101" pitchFamily="50" charset="-127"/>
                </a:endParaRPr>
              </a:p>
              <a:p>
                <a:pPr lvl="0" algn="ctr">
                  <a:defRPr/>
                </a:pPr>
                <a:endParaRPr lang="en-US" altLang="zh-CN" sz="1463" b="1" dirty="0">
                  <a:solidFill>
                    <a:srgbClr val="4F81BD">
                      <a:lumMod val="50000"/>
                    </a:srgbClr>
                  </a:solidFill>
                  <a:ea typeface="나눔스퀘어 ExtraBold" panose="020B0600000101010101" pitchFamily="50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6684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/>
          <p:cNvGrpSpPr/>
          <p:nvPr/>
        </p:nvGrpSpPr>
        <p:grpSpPr>
          <a:xfrm>
            <a:off x="0" y="872837"/>
            <a:ext cx="9906000" cy="5793971"/>
            <a:chOff x="0" y="847898"/>
            <a:chExt cx="9906000" cy="5793971"/>
          </a:xfrm>
        </p:grpSpPr>
        <p:sp>
          <p:nvSpPr>
            <p:cNvPr id="11" name="직사각형 10"/>
            <p:cNvSpPr/>
            <p:nvPr/>
          </p:nvSpPr>
          <p:spPr>
            <a:xfrm>
              <a:off x="0" y="847898"/>
              <a:ext cx="9906000" cy="579397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194350" y="1063608"/>
              <a:ext cx="9470737" cy="5362161"/>
              <a:chOff x="194350" y="780976"/>
              <a:chExt cx="9470737" cy="5362161"/>
            </a:xfrm>
          </p:grpSpPr>
          <p:sp>
            <p:nvSpPr>
              <p:cNvPr id="5" name="직사각형 4">
                <a:extLst>
                  <a:ext uri="{FF2B5EF4-FFF2-40B4-BE49-F238E27FC236}">
                    <a16:creationId xmlns:a16="http://schemas.microsoft.com/office/drawing/2014/main" id="{48A6007B-63AF-493A-8504-84480B54A5AE}"/>
                  </a:ext>
                </a:extLst>
              </p:cNvPr>
              <p:cNvSpPr/>
              <p:nvPr/>
            </p:nvSpPr>
            <p:spPr>
              <a:xfrm>
                <a:off x="1981200" y="3337350"/>
                <a:ext cx="4452259" cy="2607446"/>
              </a:xfrm>
              <a:prstGeom prst="rect">
                <a:avLst/>
              </a:prstGeom>
              <a:noFill/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38" b="1" spc="-4" dirty="0">
                  <a:solidFill>
                    <a:schemeClr val="tx1"/>
                  </a:solidFill>
                  <a:latin typeface="맑은 고딕"/>
                </a:endParaRPr>
              </a:p>
            </p:txBody>
          </p:sp>
          <p:sp>
            <p:nvSpPr>
              <p:cNvPr id="6" name="직사각형 5">
                <a:extLst>
                  <a:ext uri="{FF2B5EF4-FFF2-40B4-BE49-F238E27FC236}">
                    <a16:creationId xmlns:a16="http://schemas.microsoft.com/office/drawing/2014/main" id="{B89908FF-C771-4541-A588-912021920266}"/>
                  </a:ext>
                </a:extLst>
              </p:cNvPr>
              <p:cNvSpPr/>
              <p:nvPr/>
            </p:nvSpPr>
            <p:spPr>
              <a:xfrm>
                <a:off x="194350" y="780976"/>
                <a:ext cx="4680000" cy="26325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ko-KR" sz="975" b="1" dirty="0">
                  <a:solidFill>
                    <a:srgbClr val="4F81BD">
                      <a:lumMod val="50000"/>
                    </a:srgbClr>
                  </a:solidFill>
                  <a:ea typeface="나눔스퀘어 ExtraBold" panose="020B0600000101010101" pitchFamily="50" charset="-127"/>
                </a:endParaRPr>
              </a:p>
              <a:p>
                <a:pPr algn="ctr"/>
                <a:endParaRPr lang="en-US" altLang="ko-KR" sz="975" b="1" dirty="0">
                  <a:solidFill>
                    <a:srgbClr val="4F81BD">
                      <a:lumMod val="50000"/>
                    </a:srgbClr>
                  </a:solidFill>
                  <a:ea typeface="나눔스퀘어 ExtraBold" panose="020B0600000101010101" pitchFamily="50" charset="-127"/>
                </a:endParaRPr>
              </a:p>
              <a:p>
                <a:pPr algn="ctr"/>
                <a:r>
                  <a:rPr lang="en-US" altLang="ko-KR" sz="1138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1. </a:t>
                </a:r>
                <a:r>
                  <a:rPr lang="ko-KR" altLang="en-US" sz="1138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메신저 아이디 추가 </a:t>
                </a:r>
                <a:r>
                  <a:rPr lang="en-US" altLang="ko-KR" sz="1138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(</a:t>
                </a:r>
                <a:r>
                  <a:rPr lang="en-US" altLang="ko-KR" sz="1138" b="1" dirty="0" err="1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kakaotalk</a:t>
                </a:r>
                <a:r>
                  <a:rPr lang="en-US" altLang="ko-KR" sz="1138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/</a:t>
                </a:r>
                <a:r>
                  <a:rPr lang="en-US" altLang="ko-KR" sz="1138" b="1" dirty="0" err="1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wechat</a:t>
                </a:r>
                <a:r>
                  <a:rPr lang="en-US" altLang="ko-KR" sz="1138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/</a:t>
                </a:r>
                <a:r>
                  <a:rPr lang="en-US" altLang="ko-KR" sz="1138" b="1" dirty="0" err="1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zalo</a:t>
                </a:r>
                <a:r>
                  <a:rPr lang="en-US" altLang="ko-KR" sz="1138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)</a:t>
                </a:r>
                <a:br>
                  <a:rPr lang="en-US" altLang="ko-KR" sz="1138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</a:br>
                <a:r>
                  <a:rPr lang="en-US" altLang="ko-KR" sz="1138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2.</a:t>
                </a:r>
                <a:r>
                  <a:rPr lang="ko-KR" altLang="en-US" sz="1138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 메시지 보내기</a:t>
                </a:r>
                <a:r>
                  <a:rPr lang="en-US" altLang="ko-KR" sz="1138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 (</a:t>
                </a:r>
                <a:r>
                  <a:rPr lang="ko-KR" altLang="en-US" sz="1138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영문명</a:t>
                </a:r>
                <a:r>
                  <a:rPr lang="en-US" altLang="ko-KR" sz="1138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 / </a:t>
                </a:r>
                <a:r>
                  <a:rPr lang="ko-KR" altLang="en-US" sz="1138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생년월일 </a:t>
                </a:r>
                <a:r>
                  <a:rPr lang="en-US" altLang="ko-KR" sz="1138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/ </a:t>
                </a:r>
                <a:r>
                  <a:rPr lang="ko-KR" altLang="en-US" sz="1138" b="1" dirty="0" err="1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입국날짜</a:t>
                </a:r>
                <a:r>
                  <a:rPr lang="en-US" altLang="ko-KR" sz="1138" b="1" dirty="0" smtClean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)</a:t>
                </a:r>
                <a:r>
                  <a:rPr lang="en-US" altLang="ko-KR" sz="1138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/>
                </a:r>
                <a:br>
                  <a:rPr lang="en-US" altLang="ko-KR" sz="1138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</a:br>
                <a:r>
                  <a:rPr lang="en-US" altLang="ko-KR" sz="1300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Step1. Add the </a:t>
                </a:r>
                <a:r>
                  <a:rPr lang="en-US" altLang="ko-KR" sz="1300" b="1" dirty="0" err="1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kakaotalk</a:t>
                </a:r>
                <a:r>
                  <a:rPr lang="en-US" altLang="ko-KR" sz="1300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 ID for each campus</a:t>
                </a:r>
                <a:br>
                  <a:rPr lang="en-US" altLang="ko-KR" sz="1300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</a:br>
                <a:r>
                  <a:rPr lang="en-US" altLang="ko-KR" sz="1300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Step2. Send a message</a:t>
                </a:r>
              </a:p>
              <a:p>
                <a:pPr algn="ctr"/>
                <a:r>
                  <a:rPr lang="en-US" altLang="ko-KR" sz="1300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 (English name/Date of birth/Date of flight</a:t>
                </a:r>
                <a:r>
                  <a:rPr lang="en-US" altLang="ko-KR" sz="1300" b="1" dirty="0" smtClean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)</a:t>
                </a:r>
                <a:r>
                  <a:rPr lang="en-US" altLang="ko-KR" sz="1138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/>
                </a:r>
                <a:br>
                  <a:rPr lang="en-US" altLang="ko-KR" sz="1138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</a:br>
                <a:r>
                  <a:rPr lang="zh-CN" altLang="en-US" sz="1138" b="1" dirty="0">
                    <a:solidFill>
                      <a:srgbClr val="4F81BD">
                        <a:lumMod val="50000"/>
                      </a:srgbClr>
                    </a:solidFill>
                    <a:latin typeface="휴먼편지체" panose="02030504000101010101" pitchFamily="18" charset="-127"/>
                    <a:ea typeface="휴먼편지체" panose="02030504000101010101" pitchFamily="18" charset="-127"/>
                  </a:rPr>
                  <a:t>第一</a:t>
                </a:r>
                <a:r>
                  <a:rPr lang="en-US" altLang="zh-CN" sz="1138" b="1" dirty="0">
                    <a:solidFill>
                      <a:srgbClr val="4F81BD">
                        <a:lumMod val="50000"/>
                      </a:srgbClr>
                    </a:solidFill>
                    <a:latin typeface="휴먼편지체" panose="02030504000101010101" pitchFamily="18" charset="-127"/>
                    <a:ea typeface="휴먼편지체" panose="02030504000101010101" pitchFamily="18" charset="-127"/>
                  </a:rPr>
                  <a:t>. </a:t>
                </a:r>
                <a:r>
                  <a:rPr lang="zh-CN" altLang="en-US" sz="1138" b="1" dirty="0">
                    <a:solidFill>
                      <a:srgbClr val="4F81BD">
                        <a:lumMod val="50000"/>
                      </a:srgbClr>
                    </a:solidFill>
                    <a:latin typeface="휴먼편지체" panose="02030504000101010101" pitchFamily="18" charset="-127"/>
                    <a:ea typeface="휴먼편지체" panose="02030504000101010101" pitchFamily="18" charset="-127"/>
                  </a:rPr>
                  <a:t> 添加各小区的微信</a:t>
                </a:r>
                <a:r>
                  <a:rPr lang="en-US" altLang="zh-CN" sz="1138" b="1" dirty="0">
                    <a:solidFill>
                      <a:srgbClr val="4F81BD">
                        <a:lumMod val="50000"/>
                      </a:srgbClr>
                    </a:solidFill>
                    <a:latin typeface="휴먼편지체" panose="02030504000101010101" pitchFamily="18" charset="-127"/>
                    <a:ea typeface="휴먼편지체" panose="02030504000101010101" pitchFamily="18" charset="-127"/>
                  </a:rPr>
                  <a:t/>
                </a:r>
                <a:br>
                  <a:rPr lang="en-US" altLang="zh-CN" sz="1138" b="1" dirty="0">
                    <a:solidFill>
                      <a:srgbClr val="4F81BD">
                        <a:lumMod val="50000"/>
                      </a:srgbClr>
                    </a:solidFill>
                    <a:latin typeface="휴먼편지체" panose="02030504000101010101" pitchFamily="18" charset="-127"/>
                    <a:ea typeface="휴먼편지체" panose="02030504000101010101" pitchFamily="18" charset="-127"/>
                  </a:rPr>
                </a:br>
                <a:r>
                  <a:rPr lang="zh-CN" altLang="en-US" sz="1138" b="1" dirty="0">
                    <a:solidFill>
                      <a:srgbClr val="4F81BD">
                        <a:lumMod val="50000"/>
                      </a:srgbClr>
                    </a:solidFill>
                    <a:latin typeface="휴먼편지체" panose="02030504000101010101" pitchFamily="18" charset="-127"/>
                    <a:ea typeface="휴먼편지체" panose="02030504000101010101" pitchFamily="18" charset="-127"/>
                  </a:rPr>
                  <a:t>第二</a:t>
                </a:r>
                <a:r>
                  <a:rPr lang="en-US" altLang="zh-CN" sz="1138" b="1" dirty="0">
                    <a:solidFill>
                      <a:srgbClr val="4F81BD">
                        <a:lumMod val="50000"/>
                      </a:srgbClr>
                    </a:solidFill>
                    <a:latin typeface="휴먼편지체" panose="02030504000101010101" pitchFamily="18" charset="-127"/>
                    <a:ea typeface="휴먼편지체" panose="02030504000101010101" pitchFamily="18" charset="-127"/>
                  </a:rPr>
                  <a:t>.  </a:t>
                </a:r>
                <a:r>
                  <a:rPr lang="zh-CN" altLang="en-US" sz="1138" b="1" dirty="0">
                    <a:solidFill>
                      <a:srgbClr val="4F81BD">
                        <a:lumMod val="50000"/>
                      </a:srgbClr>
                    </a:solidFill>
                    <a:latin typeface="휴먼편지체" panose="02030504000101010101" pitchFamily="18" charset="-127"/>
                    <a:ea typeface="휴먼편지체" panose="02030504000101010101" pitchFamily="18" charset="-127"/>
                  </a:rPr>
                  <a:t>发送信息（护照上英文名、出生日期、航班日期）</a:t>
                </a:r>
                <a:endParaRPr lang="en-US" altLang="zh-CN" sz="1138" b="1" dirty="0">
                  <a:solidFill>
                    <a:srgbClr val="4F81BD">
                      <a:lumMod val="50000"/>
                    </a:srgbClr>
                  </a:solidFill>
                  <a:latin typeface="휴먼편지체" panose="02030504000101010101" pitchFamily="18" charset="-127"/>
                  <a:ea typeface="휴먼편지체" panose="02030504000101010101" pitchFamily="18" charset="-127"/>
                </a:endParaRPr>
              </a:p>
              <a:p>
                <a:pPr algn="ctr"/>
                <a:endParaRPr lang="en-US" altLang="zh-CN" sz="975" b="1" dirty="0">
                  <a:solidFill>
                    <a:srgbClr val="4F81BD">
                      <a:lumMod val="50000"/>
                    </a:srgbClr>
                  </a:solidFill>
                  <a:ea typeface="나눔스퀘어 ExtraBold" panose="020B0600000101010101" pitchFamily="50" charset="-127"/>
                </a:endParaRPr>
              </a:p>
              <a:p>
                <a:pPr algn="ctr"/>
                <a:r>
                  <a:rPr lang="vi-VN" altLang="zh-CN" sz="975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Bước 1: Kết bạn ZALO với trường (theo đúng ID tài khoản tương ứng với cơ sở mình học)</a:t>
                </a:r>
              </a:p>
              <a:p>
                <a:pPr algn="ctr"/>
                <a:r>
                  <a:rPr lang="vi-VN" altLang="zh-CN" sz="975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Bước 2: Nhắn tin cho trường với nội dung Tên tiếng Anh/Ngày tháng năm sinh/ Ngày nhập cảnh</a:t>
                </a:r>
                <a:r>
                  <a:rPr lang="vi-VN" altLang="zh-CN" sz="975" b="1" dirty="0" smtClean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)</a:t>
                </a:r>
                <a:endParaRPr lang="mn-MN" altLang="zh-CN" sz="975" b="1" dirty="0" smtClean="0">
                  <a:solidFill>
                    <a:srgbClr val="4F81BD">
                      <a:lumMod val="50000"/>
                    </a:srgbClr>
                  </a:solidFill>
                  <a:ea typeface="나눔스퀘어 ExtraBold" panose="020B0600000101010101" pitchFamily="50" charset="-127"/>
                </a:endParaRPr>
              </a:p>
              <a:p>
                <a:pPr algn="ctr"/>
                <a:endParaRPr lang="mn-MN" altLang="zh-CN" sz="975" b="1" dirty="0" smtClean="0">
                  <a:solidFill>
                    <a:srgbClr val="4F81BD">
                      <a:lumMod val="50000"/>
                    </a:srgbClr>
                  </a:solidFill>
                  <a:ea typeface="나눔스퀘어 ExtraBold" panose="020B0600000101010101" pitchFamily="50" charset="-127"/>
                </a:endParaRPr>
              </a:p>
              <a:p>
                <a:pPr algn="ctr"/>
                <a:r>
                  <a:rPr lang="mn-MN" altLang="zh-CN" sz="975" b="1" spc="-4" dirty="0" smtClean="0">
                    <a:solidFill>
                      <a:schemeClr val="tx1"/>
                    </a:solidFill>
                    <a:latin typeface="맑은 고딕"/>
                  </a:rPr>
                  <a:t>1, </a:t>
                </a:r>
                <a:r>
                  <a:rPr lang="en-GB" altLang="zh-CN" sz="975" b="1" spc="-4" dirty="0" smtClean="0">
                    <a:solidFill>
                      <a:schemeClr val="tx1"/>
                    </a:solidFill>
                    <a:latin typeface="맑은 고딕"/>
                  </a:rPr>
                  <a:t>Messenger ID </a:t>
                </a:r>
                <a:r>
                  <a:rPr lang="mn-MN" altLang="zh-CN" sz="975" b="1" spc="-4" dirty="0" smtClean="0">
                    <a:solidFill>
                      <a:schemeClr val="tx1"/>
                    </a:solidFill>
                    <a:latin typeface="맑은 고딕"/>
                  </a:rPr>
                  <a:t>нэмэх </a:t>
                </a:r>
                <a:r>
                  <a:rPr lang="en-US" altLang="zh-CN" sz="1000" b="1" dirty="0" smtClean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(</a:t>
                </a:r>
                <a:r>
                  <a:rPr lang="en-US" altLang="ko-KR" sz="1000" b="1" dirty="0" err="1" smtClean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kakaotalk</a:t>
                </a:r>
                <a:r>
                  <a:rPr lang="en-US" altLang="ko-KR" sz="1000" b="1" dirty="0" smtClean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/</a:t>
                </a:r>
                <a:r>
                  <a:rPr lang="en-US" altLang="ko-KR" sz="1000" b="1" dirty="0" err="1" smtClean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wechat</a:t>
                </a:r>
                <a:r>
                  <a:rPr lang="en-US" altLang="ko-KR" sz="1000" b="1" dirty="0" smtClean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/</a:t>
                </a:r>
                <a:r>
                  <a:rPr lang="en-US" altLang="ko-KR" sz="1000" b="1" dirty="0" err="1" smtClean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zalo</a:t>
                </a:r>
                <a:r>
                  <a:rPr lang="en-US" altLang="ko-KR" sz="1000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)</a:t>
                </a:r>
                <a:br>
                  <a:rPr lang="en-US" altLang="ko-KR" sz="1000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</a:br>
                <a:r>
                  <a:rPr lang="mn-MN" altLang="ko-KR" sz="1000" b="1" dirty="0" smtClean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2, Мэссеж илгээх </a:t>
                </a:r>
                <a:r>
                  <a:rPr lang="en-GB" altLang="ko-KR" sz="1000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(</a:t>
                </a:r>
                <a:r>
                  <a:rPr lang="mn-MN" altLang="ko-KR" sz="1000" b="1" dirty="0" smtClean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ангилаар нэрээ бичих</a:t>
                </a:r>
                <a:r>
                  <a:rPr lang="en-GB" altLang="ko-KR" sz="1000" b="1" dirty="0" smtClean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/</a:t>
                </a:r>
                <a:r>
                  <a:rPr lang="mn-MN" altLang="ko-KR" sz="1000" b="1" dirty="0" smtClean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төрсөн он сар</a:t>
                </a:r>
                <a:r>
                  <a:rPr lang="en-GB" altLang="ko-KR" sz="1000" b="1" dirty="0" smtClean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/</a:t>
                </a:r>
                <a:r>
                  <a:rPr lang="mn-MN" altLang="ko-KR" sz="1000" b="1" dirty="0" smtClean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хилээр нэвтэрсэн он сар</a:t>
                </a:r>
                <a:r>
                  <a:rPr lang="en-GB" altLang="ko-KR" sz="1000" b="1" dirty="0" smtClean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)</a:t>
                </a:r>
                <a:r>
                  <a:rPr lang="en-US" altLang="zh-CN" sz="975" b="1" spc="-4" dirty="0">
                    <a:solidFill>
                      <a:schemeClr val="tx1"/>
                    </a:solidFill>
                    <a:latin typeface="맑은 고딕"/>
                  </a:rPr>
                  <a:t/>
                </a:r>
                <a:br>
                  <a:rPr lang="en-US" altLang="zh-CN" sz="975" b="1" spc="-4" dirty="0">
                    <a:solidFill>
                      <a:schemeClr val="tx1"/>
                    </a:solidFill>
                    <a:latin typeface="맑은 고딕"/>
                  </a:rPr>
                </a:br>
                <a:endParaRPr lang="ko-KR" altLang="en-US" sz="975" b="1" spc="-4" dirty="0">
                  <a:solidFill>
                    <a:schemeClr val="tx1"/>
                  </a:solidFill>
                  <a:latin typeface="맑은 고딕"/>
                </a:endParaRPr>
              </a:p>
              <a:p>
                <a:pPr algn="ctr"/>
                <a:endParaRPr lang="ko-KR" altLang="en-US" sz="1463" dirty="0"/>
              </a:p>
            </p:txBody>
          </p:sp>
          <p:grpSp>
            <p:nvGrpSpPr>
              <p:cNvPr id="7" name="그룹 6">
                <a:extLst>
                  <a:ext uri="{FF2B5EF4-FFF2-40B4-BE49-F238E27FC236}">
                    <a16:creationId xmlns:a16="http://schemas.microsoft.com/office/drawing/2014/main" id="{3DD00B72-73D1-4F70-AFC0-39D1CCC269DE}"/>
                  </a:ext>
                </a:extLst>
              </p:cNvPr>
              <p:cNvGrpSpPr/>
              <p:nvPr/>
            </p:nvGrpSpPr>
            <p:grpSpPr>
              <a:xfrm>
                <a:off x="194350" y="780977"/>
                <a:ext cx="9470737" cy="5362160"/>
                <a:chOff x="272473" y="38582"/>
                <a:chExt cx="11656292" cy="6599582"/>
              </a:xfrm>
            </p:grpSpPr>
            <p:pic>
              <p:nvPicPr>
                <p:cNvPr id="8" name="그림 7">
                  <a:extLst>
                    <a:ext uri="{FF2B5EF4-FFF2-40B4-BE49-F238E27FC236}">
                      <a16:creationId xmlns:a16="http://schemas.microsoft.com/office/drawing/2014/main" id="{8127162E-1FDA-40B7-B29C-252A7D8A1BDC}"/>
                    </a:ext>
                  </a:extLst>
                </p:cNvPr>
                <p:cNvPicPr preferRelativeResize="0">
                  <a:picLocks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6146800" y="38582"/>
                  <a:ext cx="5760000" cy="3240000"/>
                </a:xfrm>
                <a:prstGeom prst="rect">
                  <a:avLst/>
                </a:prstGeom>
              </p:spPr>
            </p:pic>
            <p:pic>
              <p:nvPicPr>
                <p:cNvPr id="9" name="그림 8">
                  <a:extLst>
                    <a:ext uri="{FF2B5EF4-FFF2-40B4-BE49-F238E27FC236}">
                      <a16:creationId xmlns:a16="http://schemas.microsoft.com/office/drawing/2014/main" id="{DDB46740-066A-406B-BD87-EE94CFDC6A2C}"/>
                    </a:ext>
                  </a:extLst>
                </p:cNvPr>
                <p:cNvPicPr preferRelativeResize="0">
                  <a:picLocks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72473" y="3398164"/>
                  <a:ext cx="5760000" cy="3240000"/>
                </a:xfrm>
                <a:prstGeom prst="rect">
                  <a:avLst/>
                </a:prstGeom>
              </p:spPr>
            </p:pic>
            <p:pic>
              <p:nvPicPr>
                <p:cNvPr id="10" name="그림 9">
                  <a:extLst>
                    <a:ext uri="{FF2B5EF4-FFF2-40B4-BE49-F238E27FC236}">
                      <a16:creationId xmlns:a16="http://schemas.microsoft.com/office/drawing/2014/main" id="{65AD9C55-DBCF-4BEE-9B21-40CD64E34CE7}"/>
                    </a:ext>
                  </a:extLst>
                </p:cNvPr>
                <p:cNvPicPr preferRelativeResize="0">
                  <a:picLocks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168765" y="3395510"/>
                  <a:ext cx="5760000" cy="3240000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238707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직사각형 71"/>
          <p:cNvSpPr/>
          <p:nvPr/>
        </p:nvSpPr>
        <p:spPr>
          <a:xfrm>
            <a:off x="397428" y="1375033"/>
            <a:ext cx="9054143" cy="537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90860" y="413203"/>
            <a:ext cx="75360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altLang="ko-KR" sz="2000" dirty="0" smtClean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Хилээр нэвтрэх болон</a:t>
            </a:r>
          </a:p>
          <a:p>
            <a:r>
              <a:rPr lang="mn-MN" altLang="ko-KR" sz="2000" dirty="0" smtClean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тусгаарлалтын талаарх мэдээлэл</a:t>
            </a:r>
          </a:p>
          <a:p>
            <a:r>
              <a:rPr lang="mn-MN" altLang="ko-KR" sz="3200" dirty="0" smtClean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endParaRPr lang="ko-KR" altLang="en-US" sz="3200" dirty="0">
              <a:solidFill>
                <a:srgbClr val="00206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 flipH="1">
            <a:off x="1455322" y="5387277"/>
            <a:ext cx="3150524" cy="16626"/>
          </a:xfrm>
          <a:prstGeom prst="line">
            <a:avLst/>
          </a:prstGeom>
          <a:ln w="146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그룹 68"/>
          <p:cNvGrpSpPr/>
          <p:nvPr/>
        </p:nvGrpSpPr>
        <p:grpSpPr>
          <a:xfrm>
            <a:off x="530074" y="1715447"/>
            <a:ext cx="8690765" cy="5187371"/>
            <a:chOff x="716558" y="1751398"/>
            <a:chExt cx="8060050" cy="4844571"/>
          </a:xfrm>
        </p:grpSpPr>
        <p:cxnSp>
          <p:nvCxnSpPr>
            <p:cNvPr id="13" name="꺾인 연결선 12"/>
            <p:cNvCxnSpPr/>
            <p:nvPr/>
          </p:nvCxnSpPr>
          <p:spPr>
            <a:xfrm>
              <a:off x="1405857" y="2727182"/>
              <a:ext cx="3254294" cy="2429691"/>
            </a:xfrm>
            <a:prstGeom prst="bentConnector3">
              <a:avLst>
                <a:gd name="adj1" fmla="val 197449"/>
              </a:avLst>
            </a:prstGeom>
            <a:ln w="1428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타원 38"/>
            <p:cNvSpPr/>
            <p:nvPr/>
          </p:nvSpPr>
          <p:spPr>
            <a:xfrm>
              <a:off x="1101109" y="2347857"/>
              <a:ext cx="758649" cy="758649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840015" y="1883081"/>
              <a:ext cx="1640271" cy="3449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n-MN" altLang="ko-KR" b="1" dirty="0" smtClean="0"/>
                <a:t>Нисэх дээр буух</a:t>
              </a:r>
              <a:endParaRPr lang="ko-KR" altLang="en-US" b="1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437782" y="1796646"/>
              <a:ext cx="2338826" cy="83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mn-MN" altLang="ko-KR" sz="1600" b="1" dirty="0" smtClean="0">
                  <a:latin typeface="+mj-ea"/>
                  <a:ea typeface="+mj-ea"/>
                </a:rPr>
                <a:t>Дүүргийн эмнэлэг</a:t>
              </a:r>
              <a:r>
                <a:rPr lang="ko-KR" altLang="en-US" sz="1600" b="1" dirty="0" smtClean="0">
                  <a:latin typeface="+mj-ea"/>
                  <a:ea typeface="+mj-ea"/>
                </a:rPr>
                <a:t> </a:t>
              </a:r>
              <a:r>
                <a:rPr lang="en-US" altLang="ko-KR" sz="1600" b="1" dirty="0" smtClean="0">
                  <a:latin typeface="+mj-ea"/>
                  <a:ea typeface="+mj-ea"/>
                </a:rPr>
                <a:t>:</a:t>
              </a:r>
              <a:r>
                <a:rPr lang="ko-KR" altLang="en-US" sz="1600" b="1" dirty="0" smtClean="0">
                  <a:latin typeface="+mj-ea"/>
                  <a:ea typeface="+mj-ea"/>
                </a:rPr>
                <a:t> </a:t>
              </a:r>
              <a:endParaRPr lang="en-US" altLang="ko-KR" sz="1600" b="1" dirty="0">
                <a:latin typeface="+mj-ea"/>
                <a:ea typeface="+mj-ea"/>
              </a:endParaRPr>
            </a:p>
            <a:p>
              <a:pPr algn="ctr"/>
              <a:r>
                <a:rPr lang="en-US" altLang="ko-KR" sz="1600" b="1" dirty="0" smtClean="0">
                  <a:latin typeface="+mj-ea"/>
                  <a:ea typeface="+mj-ea"/>
                </a:rPr>
                <a:t>PCR </a:t>
              </a:r>
              <a:r>
                <a:rPr lang="mn-MN" altLang="ko-KR" sz="1600" b="1" dirty="0" smtClean="0">
                  <a:solidFill>
                    <a:srgbClr val="FF0000"/>
                  </a:solidFill>
                  <a:latin typeface="+mj-ea"/>
                  <a:ea typeface="+mj-ea"/>
                </a:rPr>
                <a:t>2-р</a:t>
              </a:r>
              <a:r>
                <a:rPr lang="ko-KR" altLang="en-US" sz="1600" b="1" dirty="0" smtClean="0">
                  <a:latin typeface="+mj-ea"/>
                  <a:ea typeface="+mj-ea"/>
                </a:rPr>
                <a:t> </a:t>
              </a:r>
              <a:r>
                <a:rPr lang="mn-MN" altLang="ko-KR" sz="1600" b="1" dirty="0"/>
                <a:t>Шинжилгээ өгөх</a:t>
              </a:r>
              <a:endParaRPr lang="en-US" altLang="ko-KR" sz="1600" b="1" dirty="0"/>
            </a:p>
            <a:p>
              <a:pPr algn="ctr"/>
              <a:endParaRPr lang="ko-KR" altLang="en-US" sz="2000" b="1" dirty="0">
                <a:latin typeface="+mj-ea"/>
                <a:ea typeface="+mj-ea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730583" y="5695240"/>
              <a:ext cx="2008667" cy="3161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600" b="1" dirty="0" smtClean="0"/>
                <a:t>14</a:t>
              </a:r>
              <a:r>
                <a:rPr lang="mn-MN" altLang="ko-KR" sz="1600" b="1" dirty="0" smtClean="0"/>
                <a:t>хоног тусгаарлагдах</a:t>
              </a:r>
              <a:endParaRPr lang="ko-KR" altLang="en-US" sz="1600" b="1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23921" y="5695240"/>
              <a:ext cx="1822953" cy="2874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n-MN" altLang="ko-KR" sz="1400" b="1" dirty="0" smtClean="0">
                  <a:latin typeface="+mj-ea"/>
                </a:rPr>
                <a:t>Тусгаарлатаас гарах</a:t>
              </a:r>
              <a:endParaRPr lang="ko-KR" altLang="en-US" sz="1400" b="1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159111" y="2358826"/>
              <a:ext cx="646998" cy="66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b="1" dirty="0" smtClean="0">
                  <a:solidFill>
                    <a:schemeClr val="bg1"/>
                  </a:solidFill>
                </a:rPr>
                <a:t>①</a:t>
              </a:r>
              <a:endParaRPr lang="ko-KR" altLang="en-US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60" name="타원 59"/>
            <p:cNvSpPr/>
            <p:nvPr/>
          </p:nvSpPr>
          <p:spPr>
            <a:xfrm>
              <a:off x="4186149" y="2344898"/>
              <a:ext cx="758649" cy="758649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236763" y="2347857"/>
              <a:ext cx="646998" cy="66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b="1" dirty="0" smtClean="0">
                  <a:solidFill>
                    <a:schemeClr val="bg1"/>
                  </a:solidFill>
                </a:rPr>
                <a:t>②</a:t>
              </a:r>
              <a:endParaRPr lang="ko-KR" altLang="en-US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63" name="타원 62"/>
            <p:cNvSpPr/>
            <p:nvPr/>
          </p:nvSpPr>
          <p:spPr>
            <a:xfrm>
              <a:off x="7431798" y="4778836"/>
              <a:ext cx="758649" cy="758649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491052" y="4778836"/>
              <a:ext cx="646998" cy="66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b="1" dirty="0" smtClean="0">
                  <a:solidFill>
                    <a:schemeClr val="bg1"/>
                  </a:solidFill>
                </a:rPr>
                <a:t>④</a:t>
              </a:r>
              <a:endParaRPr lang="ko-KR" altLang="en-US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65" name="타원 64"/>
            <p:cNvSpPr/>
            <p:nvPr/>
          </p:nvSpPr>
          <p:spPr>
            <a:xfrm>
              <a:off x="7460541" y="2344898"/>
              <a:ext cx="758649" cy="758649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521563" y="2358826"/>
              <a:ext cx="646998" cy="66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b="1" dirty="0" smtClean="0">
                  <a:solidFill>
                    <a:schemeClr val="bg1"/>
                  </a:solidFill>
                </a:rPr>
                <a:t>③</a:t>
              </a:r>
              <a:endParaRPr lang="ko-KR" altLang="en-US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67" name="타원 66"/>
            <p:cNvSpPr/>
            <p:nvPr/>
          </p:nvSpPr>
          <p:spPr>
            <a:xfrm>
              <a:off x="4186149" y="4743140"/>
              <a:ext cx="758649" cy="758649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248056" y="4768521"/>
              <a:ext cx="646998" cy="66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b="1" dirty="0" smtClean="0">
                  <a:solidFill>
                    <a:schemeClr val="bg1"/>
                  </a:solidFill>
                </a:rPr>
                <a:t>⑤</a:t>
              </a:r>
              <a:endParaRPr lang="ko-KR" altLang="en-US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타원 21"/>
            <p:cNvSpPr/>
            <p:nvPr/>
          </p:nvSpPr>
          <p:spPr>
            <a:xfrm>
              <a:off x="1129420" y="4778836"/>
              <a:ext cx="758649" cy="758649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191328" y="4804217"/>
              <a:ext cx="646998" cy="66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b="1" dirty="0" smtClean="0">
                  <a:solidFill>
                    <a:schemeClr val="bg1"/>
                  </a:solidFill>
                </a:rPr>
                <a:t>⑥</a:t>
              </a:r>
              <a:endParaRPr lang="ko-KR" altLang="en-US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16558" y="1751398"/>
              <a:ext cx="2885801" cy="4886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mn-MN" altLang="ko-KR" sz="1400" b="1" dirty="0" smtClean="0"/>
                <a:t>Эх орондоо</a:t>
              </a:r>
              <a:r>
                <a:rPr lang="ko-KR" altLang="en-US" sz="1400" b="1" dirty="0" smtClean="0"/>
                <a:t> </a:t>
              </a:r>
              <a:r>
                <a:rPr lang="en-US" altLang="ko-KR" sz="1400" b="1" dirty="0" smtClean="0"/>
                <a:t>: PCR </a:t>
              </a:r>
              <a:r>
                <a:rPr lang="en-US" altLang="ko-KR" sz="1400" b="1" dirty="0" smtClean="0">
                  <a:solidFill>
                    <a:srgbClr val="FF0000"/>
                  </a:solidFill>
                </a:rPr>
                <a:t>1</a:t>
              </a:r>
              <a:r>
                <a:rPr lang="mn-MN" altLang="ko-KR" sz="1400" b="1" dirty="0" smtClean="0">
                  <a:solidFill>
                    <a:srgbClr val="FF0000"/>
                  </a:solidFill>
                </a:rPr>
                <a:t>-р</a:t>
              </a:r>
              <a:r>
                <a:rPr lang="ko-KR" altLang="en-US" sz="1400" b="1" dirty="0" smtClean="0">
                  <a:solidFill>
                    <a:srgbClr val="FF0000"/>
                  </a:solidFill>
                </a:rPr>
                <a:t> </a:t>
              </a:r>
              <a:r>
                <a:rPr lang="mn-MN" altLang="ko-KR" sz="1400" b="1" dirty="0" smtClean="0"/>
                <a:t>Шинжилгээ өгөх</a:t>
              </a:r>
              <a:endParaRPr lang="en-US" altLang="ko-KR" sz="1400" b="1" dirty="0" smtClean="0"/>
            </a:p>
            <a:p>
              <a:pPr algn="ctr"/>
              <a:r>
                <a:rPr lang="en-US" altLang="ko-KR" sz="1400" b="1" dirty="0" smtClean="0"/>
                <a:t>※ </a:t>
              </a:r>
              <a:r>
                <a:rPr lang="mn-MN" altLang="ko-KR" sz="1400" b="1" dirty="0" smtClean="0"/>
                <a:t>нисэхээс 72 цагын өмнө</a:t>
              </a:r>
              <a:endParaRPr lang="ko-KR" altLang="en-US" sz="1400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024579" y="5618681"/>
              <a:ext cx="3144601" cy="9772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mn-MN" altLang="ko-KR" sz="1400" b="1" dirty="0" smtClean="0">
                  <a:latin typeface="+mj-ea"/>
                  <a:ea typeface="+mj-ea"/>
                </a:rPr>
                <a:t>Тусгаарлатаас гарах </a:t>
              </a:r>
              <a:r>
                <a:rPr lang="en-US" altLang="ko-KR" sz="1400" b="1" dirty="0" smtClean="0">
                  <a:latin typeface="+mj-ea"/>
                  <a:ea typeface="+mj-ea"/>
                </a:rPr>
                <a:t>1</a:t>
              </a:r>
              <a:r>
                <a:rPr lang="mn-MN" altLang="ko-KR" sz="1400" b="1" dirty="0" smtClean="0">
                  <a:latin typeface="+mj-ea"/>
                  <a:ea typeface="+mj-ea"/>
                </a:rPr>
                <a:t>өдөрийн өмнө</a:t>
              </a:r>
            </a:p>
            <a:p>
              <a:pPr algn="ctr"/>
              <a:r>
                <a:rPr lang="mn-MN" altLang="ko-KR" sz="1400" b="1" dirty="0">
                  <a:latin typeface="+mj-ea"/>
                </a:rPr>
                <a:t>Дүүргийн </a:t>
              </a:r>
              <a:r>
                <a:rPr lang="mn-MN" altLang="ko-KR" sz="1400" b="1" dirty="0" smtClean="0">
                  <a:latin typeface="+mj-ea"/>
                </a:rPr>
                <a:t>эмнэлэг</a:t>
              </a:r>
              <a:r>
                <a:rPr lang="ko-KR" altLang="en-US" sz="1400" b="1" dirty="0" smtClean="0">
                  <a:latin typeface="+mj-ea"/>
                </a:rPr>
                <a:t> </a:t>
              </a:r>
              <a:r>
                <a:rPr lang="en-US" altLang="ko-KR" sz="1400" b="1" dirty="0">
                  <a:latin typeface="+mj-ea"/>
                </a:rPr>
                <a:t>:</a:t>
              </a:r>
              <a:r>
                <a:rPr lang="ko-KR" altLang="en-US" sz="1400" b="1" dirty="0">
                  <a:latin typeface="+mj-ea"/>
                </a:rPr>
                <a:t> </a:t>
              </a:r>
              <a:endParaRPr lang="en-US" altLang="ko-KR" sz="1400" b="1" dirty="0">
                <a:latin typeface="+mj-ea"/>
              </a:endParaRPr>
            </a:p>
            <a:p>
              <a:pPr algn="ctr"/>
              <a:r>
                <a:rPr lang="en-US" altLang="ko-KR" sz="1400" b="1" dirty="0">
                  <a:latin typeface="+mj-ea"/>
                </a:rPr>
                <a:t>PCR </a:t>
              </a:r>
              <a:r>
                <a:rPr lang="mn-MN" altLang="ko-KR" sz="1400" b="1" dirty="0" smtClean="0">
                  <a:solidFill>
                    <a:srgbClr val="FF0000"/>
                  </a:solidFill>
                  <a:latin typeface="+mj-ea"/>
                </a:rPr>
                <a:t>3-р</a:t>
              </a:r>
              <a:r>
                <a:rPr lang="ko-KR" altLang="en-US" sz="1400" b="1" dirty="0" smtClean="0">
                  <a:latin typeface="+mj-ea"/>
                </a:rPr>
                <a:t> </a:t>
              </a:r>
              <a:r>
                <a:rPr lang="mn-MN" altLang="ko-KR" sz="1400" b="1" dirty="0"/>
                <a:t>Шинжилгээ өгөх</a:t>
              </a:r>
              <a:endParaRPr lang="en-US" altLang="ko-KR" sz="1400" b="1" dirty="0"/>
            </a:p>
            <a:p>
              <a:pPr algn="ctr"/>
              <a:r>
                <a:rPr lang="ko-KR" altLang="en-US" sz="2000" b="1" dirty="0" smtClean="0">
                  <a:latin typeface="+mj-ea"/>
                  <a:ea typeface="+mj-ea"/>
                </a:rPr>
                <a:t> </a:t>
              </a:r>
              <a:endParaRPr lang="en-US" altLang="ko-KR" sz="2000" b="1" dirty="0" smtClean="0">
                <a:latin typeface="+mj-ea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596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397428" y="1375033"/>
            <a:ext cx="9054143" cy="537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그룹 4"/>
          <p:cNvGrpSpPr/>
          <p:nvPr/>
        </p:nvGrpSpPr>
        <p:grpSpPr>
          <a:xfrm>
            <a:off x="285013" y="369301"/>
            <a:ext cx="752218" cy="757976"/>
            <a:chOff x="285013" y="369301"/>
            <a:chExt cx="752218" cy="757976"/>
          </a:xfrm>
        </p:grpSpPr>
        <p:sp>
          <p:nvSpPr>
            <p:cNvPr id="6" name="타원 5"/>
            <p:cNvSpPr/>
            <p:nvPr/>
          </p:nvSpPr>
          <p:spPr>
            <a:xfrm>
              <a:off x="310765" y="423334"/>
              <a:ext cx="666847" cy="66684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5013" y="369301"/>
              <a:ext cx="752218" cy="7579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b="1" dirty="0" smtClean="0">
                  <a:solidFill>
                    <a:schemeClr val="bg1"/>
                  </a:solidFill>
                </a:rPr>
                <a:t>①</a:t>
              </a:r>
              <a:endParaRPr lang="ko-KR" altLang="en-US" sz="4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994546" y="464369"/>
            <a:ext cx="69404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altLang="ko-KR" sz="3200" b="1" dirty="0" smtClean="0"/>
              <a:t>Эх орондоо</a:t>
            </a:r>
            <a:r>
              <a:rPr lang="ko-KR" altLang="en-US" sz="3200" b="1" dirty="0" smtClean="0"/>
              <a:t> </a:t>
            </a:r>
            <a:r>
              <a:rPr lang="en-US" altLang="ko-KR" sz="3200" b="1" dirty="0" smtClean="0"/>
              <a:t>: PCR </a:t>
            </a:r>
            <a:r>
              <a:rPr lang="en-US" altLang="ko-KR" sz="3200" b="1" dirty="0" smtClean="0">
                <a:solidFill>
                  <a:srgbClr val="FF0000"/>
                </a:solidFill>
              </a:rPr>
              <a:t>1</a:t>
            </a:r>
            <a:r>
              <a:rPr lang="mn-MN" altLang="ko-KR" sz="3200" b="1" dirty="0" smtClean="0">
                <a:solidFill>
                  <a:srgbClr val="FF0000"/>
                </a:solidFill>
              </a:rPr>
              <a:t>-р </a:t>
            </a:r>
            <a:r>
              <a:rPr lang="ko-KR" altLang="en-US" sz="3200" b="1" dirty="0" smtClean="0"/>
              <a:t> </a:t>
            </a:r>
            <a:r>
              <a:rPr lang="mn-MN" altLang="ko-KR" sz="3200" b="1" dirty="0" smtClean="0"/>
              <a:t>шинжилгээ өгөх</a:t>
            </a:r>
            <a:endParaRPr lang="ko-KR" altLang="en-US" sz="3200" b="1" dirty="0"/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803061"/>
              </p:ext>
            </p:extLst>
          </p:nvPr>
        </p:nvGraphicFramePr>
        <p:xfrm>
          <a:off x="606829" y="1602448"/>
          <a:ext cx="8603673" cy="4464308"/>
        </p:xfrm>
        <a:graphic>
          <a:graphicData uri="http://schemas.openxmlformats.org/drawingml/2006/table">
            <a:tbl>
              <a:tblPr/>
              <a:tblGrid>
                <a:gridCol w="1460630">
                  <a:extLst>
                    <a:ext uri="{9D8B030D-6E8A-4147-A177-3AD203B41FA5}">
                      <a16:colId xmlns:a16="http://schemas.microsoft.com/office/drawing/2014/main" val="116407008"/>
                    </a:ext>
                  </a:extLst>
                </a:gridCol>
                <a:gridCol w="7143043">
                  <a:extLst>
                    <a:ext uri="{9D8B030D-6E8A-4147-A177-3AD203B41FA5}">
                      <a16:colId xmlns:a16="http://schemas.microsoft.com/office/drawing/2014/main" val="1774678911"/>
                    </a:ext>
                  </a:extLst>
                </a:gridCol>
              </a:tblGrid>
              <a:tr h="299889">
                <a:tc>
                  <a:txBody>
                    <a:bodyPr/>
                    <a:lstStyle/>
                    <a:p>
                      <a:pPr marL="256540" marR="0" indent="-25654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altLang="ko-KR" sz="16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Үе шат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39720" marR="39720" marT="10982" marB="1098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3370" marR="0" indent="-293370" algn="ctr" fontAlgn="base" latinLnBrk="0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altLang="ko-KR" sz="16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Шалгуур</a:t>
                      </a:r>
                      <a:r>
                        <a:rPr lang="mn-MN" altLang="ko-KR" sz="1600" b="1" kern="0" spc="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39720" marR="39720" marT="10982" marB="109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233964"/>
                  </a:ext>
                </a:extLst>
              </a:tr>
              <a:tr h="683060">
                <a:tc>
                  <a:txBody>
                    <a:bodyPr/>
                    <a:lstStyle/>
                    <a:p>
                      <a:pPr marL="256540" marR="0" indent="-25654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①</a:t>
                      </a:r>
                      <a:r>
                        <a:rPr lang="mn-MN" altLang="ko-KR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Шинжилгээ</a:t>
                      </a:r>
                      <a:r>
                        <a:rPr lang="mn-MN" altLang="ko-KR" sz="1200" b="1" kern="0" spc="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39720" marR="39720" marT="10982" marB="1098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680" marR="0" indent="-36068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altLang="ko-KR" sz="1000" kern="0" spc="-9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‣ </a:t>
                      </a:r>
                      <a:r>
                        <a:rPr lang="en-US" altLang="ko-KR" sz="1000" kern="0" spc="-13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NAATs(Nucleic acid amplification tests) </a:t>
                      </a:r>
                      <a:r>
                        <a:rPr lang="ko-KR" altLang="en-US" sz="1000" b="1" kern="0" spc="-13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기법</a:t>
                      </a:r>
                      <a:r>
                        <a:rPr lang="ko-KR" altLang="en-US" sz="1000" b="1" kern="0" spc="-4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에 </a:t>
                      </a:r>
                      <a:r>
                        <a:rPr lang="mn-MN" altLang="ko-KR" sz="1000" b="1" kern="0" spc="-4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суурилсан</a:t>
                      </a:r>
                      <a:r>
                        <a:rPr lang="mn-MN" altLang="ko-KR" sz="1000" b="1" kern="0" spc="-4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шиэжилгээ байх</a:t>
                      </a:r>
                      <a:r>
                        <a:rPr lang="ko-KR" altLang="en-US" sz="1000" b="1" kern="0" spc="-4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altLang="en-US" sz="1000" kern="0" spc="-8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* </a:t>
                      </a:r>
                      <a:r>
                        <a:rPr lang="mn-MN" altLang="ko-KR" sz="1000" kern="0" spc="-8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Зөвхөн </a:t>
                      </a:r>
                      <a:r>
                        <a:rPr lang="ko-KR" altLang="en-US" sz="1000" kern="0" spc="-8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 </a:t>
                      </a:r>
                      <a:r>
                        <a:rPr lang="mn-MN" altLang="ko-KR" sz="1000" kern="0" spc="-8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гений</a:t>
                      </a:r>
                      <a:r>
                        <a:rPr lang="mn-MN" altLang="ko-KR" sz="1000" kern="0" spc="-8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 </a:t>
                      </a:r>
                      <a:r>
                        <a:rPr lang="mn-MN" altLang="ko-KR" sz="1000" kern="0" spc="-8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олшруулалтын илрүүлэлт (</a:t>
                      </a:r>
                      <a:r>
                        <a:rPr lang="en-US" altLang="ko-KR" sz="1000" kern="0" spc="-8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RT-PCR, LAMP, TMA, SDA, NEAR </a:t>
                      </a:r>
                      <a:r>
                        <a:rPr lang="mn-MN" altLang="ko-KR" sz="1000" kern="0" spc="-8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гэх мэт) дээр үндэслэсэн шинжилгээг хүлээн авах бөгөөд эсрэг бие илрүүлэх </a:t>
                      </a:r>
                      <a:r>
                        <a:rPr lang="mn-MN" altLang="ko-KR" sz="1000" kern="0" spc="-8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шинжилгэ</a:t>
                      </a:r>
                      <a:r>
                        <a:rPr lang="mn-MN" altLang="ko-KR" sz="1000" kern="0" spc="-8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эг</a:t>
                      </a:r>
                      <a:r>
                        <a:rPr lang="mn-MN" altLang="ko-KR" sz="1000" kern="0" spc="-8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(</a:t>
                      </a:r>
                      <a:r>
                        <a:rPr lang="en-US" altLang="ko-KR" sz="1000" kern="0" spc="-8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RAT, ELISA </a:t>
                      </a:r>
                      <a:r>
                        <a:rPr lang="mn-MN" altLang="ko-KR" sz="1000" kern="0" spc="-8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гэх мэт) хүлээж авахгүй.</a:t>
                      </a:r>
                    </a:p>
                    <a:p>
                      <a:pPr marL="360680" marR="0" indent="-36068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mn-MN" altLang="ko-KR" sz="1000" kern="0" spc="-8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* </a:t>
                      </a:r>
                      <a:r>
                        <a:rPr lang="mn-MN" altLang="ko-KR" sz="1000" kern="0" spc="-8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Шинжилгээг</a:t>
                      </a:r>
                      <a:r>
                        <a:rPr lang="mn-MN" altLang="ko-KR" sz="1000" kern="0" spc="-8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техникээс үл </a:t>
                      </a:r>
                      <a:r>
                        <a:rPr lang="mn-MN" altLang="ko-KR" sz="1000" kern="0" spc="-8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хамааран хувиараа</a:t>
                      </a:r>
                      <a:r>
                        <a:rPr lang="mn-MN" altLang="ko-KR" sz="1000" kern="0" spc="-80" baseline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lang="mn-MN" altLang="ko-KR" sz="1000" kern="0" spc="-8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хийсэн </a:t>
                      </a:r>
                      <a:r>
                        <a:rPr lang="mn-MN" altLang="ko-KR" sz="1000" kern="0" spc="-8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 шинжилгээг  хүлээн </a:t>
                      </a:r>
                      <a:r>
                        <a:rPr lang="mn-MN" altLang="ko-KR" sz="1000" kern="0" spc="-8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зөвшөөрөхгүй.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39720" marR="39720" marT="10982" marB="109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8623525"/>
                  </a:ext>
                </a:extLst>
              </a:tr>
              <a:tr h="436926">
                <a:tc>
                  <a:txBody>
                    <a:bodyPr/>
                    <a:lstStyle/>
                    <a:p>
                      <a:pPr marL="256540" marR="0" indent="-25654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②</a:t>
                      </a:r>
                      <a:r>
                        <a:rPr lang="mn-MN" altLang="ko-KR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Хүчинтэй</a:t>
                      </a:r>
                      <a:r>
                        <a:rPr lang="mn-MN" altLang="ko-KR" sz="1200" b="1" kern="0" spc="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хугацаа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39720" marR="39720" marT="10982" marB="1098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0" marR="0" indent="-38100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altLang="ko-KR" sz="1100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‣</a:t>
                      </a:r>
                      <a:r>
                        <a:rPr lang="ko-KR" altLang="en-US" sz="1400" b="1" kern="0" spc="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lang="mn-MN" altLang="ko-KR" sz="1400" b="1" kern="0" spc="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Нисэх өдөрөөс </a:t>
                      </a:r>
                      <a:r>
                        <a:rPr lang="en-US" altLang="ko-KR" sz="1400" b="1" kern="0" spc="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72</a:t>
                      </a:r>
                      <a:r>
                        <a:rPr lang="mn-MN" altLang="ko-KR" sz="1400" b="1" kern="0" spc="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цагын</a:t>
                      </a:r>
                      <a:r>
                        <a:rPr lang="en-US" altLang="ko-KR" sz="1400" b="1" kern="0" spc="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(3</a:t>
                      </a:r>
                      <a:r>
                        <a:rPr lang="mn-MN" altLang="ko-KR" sz="1400" b="1" kern="0" spc="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өдөр</a:t>
                      </a:r>
                      <a:r>
                        <a:rPr lang="en-US" altLang="ko-KR" sz="1400" b="1" kern="0" spc="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) </a:t>
                      </a:r>
                      <a:r>
                        <a:rPr lang="mn-MN" altLang="ko-KR" sz="1400" b="1" kern="0" spc="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өмнөх хариу</a:t>
                      </a:r>
                      <a:r>
                        <a:rPr lang="mn-MN" altLang="ko-KR" sz="1400" b="1" kern="0" spc="0" baseline="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 байх </a:t>
                      </a:r>
                      <a:r>
                        <a:rPr lang="ko-KR" altLang="en-US" sz="900" kern="0" spc="-8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* </a:t>
                      </a:r>
                      <a:r>
                        <a:rPr lang="mn-MN" altLang="ko-KR" sz="900" kern="0" spc="-8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жишээ</a:t>
                      </a:r>
                      <a:r>
                        <a:rPr lang="mn-MN" altLang="ko-KR" sz="900" kern="0" spc="-8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нь</a:t>
                      </a:r>
                      <a:r>
                        <a:rPr lang="en-US" altLang="ko-KR" sz="900" kern="0" spc="-8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) </a:t>
                      </a:r>
                      <a:r>
                        <a:rPr lang="en-US" altLang="ko-KR" sz="900" kern="0" spc="-8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‘21.3.10. </a:t>
                      </a:r>
                      <a:r>
                        <a:rPr lang="en-US" altLang="ko-KR" sz="900" kern="0" spc="-8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10:00</a:t>
                      </a:r>
                      <a:r>
                        <a:rPr lang="mn-MN" altLang="ko-KR" sz="900" kern="0" spc="-8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цагт нисэх</a:t>
                      </a:r>
                      <a:r>
                        <a:rPr lang="mn-MN" altLang="ko-KR" sz="900" kern="0" spc="-8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бол </a:t>
                      </a:r>
                      <a:r>
                        <a:rPr lang="ko-KR" altLang="en-US" sz="900" kern="0" spc="-8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’</a:t>
                      </a:r>
                      <a:r>
                        <a:rPr lang="en-US" altLang="ko-KR" sz="900" kern="0" spc="-8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21.3.7. </a:t>
                      </a:r>
                      <a:r>
                        <a:rPr lang="en-US" altLang="ko-KR" sz="900" kern="0" spc="-8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0</a:t>
                      </a:r>
                      <a:r>
                        <a:rPr lang="mn-MN" altLang="ko-KR" sz="900" kern="0" spc="-8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с хойш хариу хүчинтэй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39720" marR="39720" marT="10982" marB="109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4367721"/>
                  </a:ext>
                </a:extLst>
              </a:tr>
              <a:tr h="671489">
                <a:tc>
                  <a:txBody>
                    <a:bodyPr/>
                    <a:lstStyle/>
                    <a:p>
                      <a:pPr marL="256540" marR="0" indent="-25654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③</a:t>
                      </a:r>
                      <a:r>
                        <a:rPr lang="mn-MN" altLang="ko-KR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Заавал</a:t>
                      </a:r>
                      <a:r>
                        <a:rPr lang="mn-MN" altLang="ko-KR" sz="1200" b="1" kern="0" spc="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тэмдэглэгдсэн байх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39720" marR="39720" marT="10982" marB="1098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070" marR="0" indent="-17907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‣ </a:t>
                      </a:r>
                      <a:r>
                        <a:rPr lang="mn-MN" altLang="ko-KR" sz="1000" b="1" kern="0" spc="-2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овог нэр</a:t>
                      </a:r>
                      <a:r>
                        <a:rPr lang="ko-KR" altLang="en-US" sz="1000" b="1" kern="0" spc="-2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*</a:t>
                      </a:r>
                      <a:r>
                        <a:rPr lang="en-US" altLang="ko-KR" sz="1000" b="1" kern="0" spc="-2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, </a:t>
                      </a:r>
                      <a:r>
                        <a:rPr lang="mn-MN" altLang="ko-KR" sz="1000" b="1" kern="0" spc="-2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төрсөн он сар</a:t>
                      </a:r>
                      <a:r>
                        <a:rPr lang="mn-MN" altLang="ko-KR" sz="1000" b="1" kern="0" spc="-2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өдөр</a:t>
                      </a:r>
                      <a:r>
                        <a:rPr lang="ko-KR" altLang="en-US" sz="1000" b="1" kern="0" spc="-2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**</a:t>
                      </a:r>
                      <a:r>
                        <a:rPr lang="en-US" altLang="ko-KR" sz="1000" b="1" kern="0" spc="-2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, </a:t>
                      </a:r>
                      <a:r>
                        <a:rPr lang="mn-MN" altLang="ko-KR" sz="1000" b="1" kern="0" spc="-2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шинжилгээний арга</a:t>
                      </a:r>
                      <a:r>
                        <a:rPr lang="en-US" altLang="ko-KR" sz="1000" b="1" kern="0" spc="-2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, </a:t>
                      </a:r>
                      <a:r>
                        <a:rPr lang="mn-MN" altLang="ko-KR" sz="1000" b="1" kern="0" spc="-2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шинжилгээний он сар</a:t>
                      </a:r>
                      <a:r>
                        <a:rPr lang="en-US" altLang="ko-KR" sz="1000" b="1" kern="0" spc="-2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, </a:t>
                      </a:r>
                      <a:r>
                        <a:rPr lang="mn-MN" altLang="ko-KR" sz="1000" b="1" kern="0" spc="-2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шинжилгээний хариу</a:t>
                      </a:r>
                      <a:r>
                        <a:rPr lang="en-US" altLang="ko-KR" sz="1000" b="1" kern="0" spc="-2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, </a:t>
                      </a:r>
                      <a:r>
                        <a:rPr lang="mn-MN" altLang="ko-KR" sz="1000" b="1" kern="0" spc="-2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он, сар, өдөр, хяналтын байгууллагын нэрийг бичсэн байх ёстой</a:t>
                      </a:r>
                    </a:p>
                    <a:p>
                      <a:pPr marL="179070" marR="0" indent="-17907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mn-MN" altLang="ko-KR" sz="1000" b="1" kern="0" spc="-2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* Нэр нь паспортын мэдээлэлтэй ижил байна (хэрэв нэр нь паспорттой ижил бол овог нэрийг нь орхиж болно)</a:t>
                      </a:r>
                    </a:p>
                    <a:p>
                      <a:pPr marL="179070" marR="0" indent="-17907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mn-MN" altLang="ko-KR" sz="1000" b="1" kern="0" spc="-2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** Паспортын дугаар эсвэл иргэний үнэмлэхийн дугаарыг авах боломжтой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39720" marR="39720" marT="10982" marB="109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741182"/>
                  </a:ext>
                </a:extLst>
              </a:tr>
              <a:tr h="436926">
                <a:tc>
                  <a:txBody>
                    <a:bodyPr/>
                    <a:lstStyle/>
                    <a:p>
                      <a:pPr marL="256540" marR="0" indent="-25654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④</a:t>
                      </a:r>
                      <a:r>
                        <a:rPr lang="mn-MN" altLang="ko-KR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Шинжилгээний хариу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39720" marR="39720" marT="10982" marB="1098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070" marR="0" indent="-17907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‣ </a:t>
                      </a:r>
                      <a:r>
                        <a:rPr lang="mn-MN" altLang="ko-KR" sz="1000" b="1" kern="0" spc="-2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Шинжилгээний хариу </a:t>
                      </a:r>
                      <a:r>
                        <a:rPr lang="mn-MN" altLang="ko-KR" sz="10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‘сөрөг’ байх ёстой * Хэрэв </a:t>
                      </a:r>
                      <a:r>
                        <a:rPr lang="en-US" altLang="ko-KR" sz="1000" b="1" kern="0" spc="-2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, </a:t>
                      </a:r>
                      <a:r>
                        <a:rPr lang="mn-MN" altLang="ko-KR" sz="1000" b="1" kern="0" spc="-2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шинжилгээний</a:t>
                      </a:r>
                      <a:r>
                        <a:rPr lang="mn-MN" altLang="ko-KR" sz="10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үр дүн ‘шийдээгүй’ эсвэл ‘эерэг’ байвал зөвшөөрөхгүй.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39720" marR="39720" marT="10982" marB="109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7275267"/>
                  </a:ext>
                </a:extLst>
              </a:tr>
              <a:tr h="647784">
                <a:tc>
                  <a:txBody>
                    <a:bodyPr/>
                    <a:lstStyle/>
                    <a:p>
                      <a:pPr marL="256540" marR="0" indent="-25654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⑤</a:t>
                      </a:r>
                      <a:r>
                        <a:rPr lang="mn-MN" altLang="ko-KR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Хэвлэгдэх</a:t>
                      </a:r>
                      <a:r>
                        <a:rPr lang="mn-MN" altLang="ko-KR" sz="1200" b="1" kern="0" spc="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хэл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39720" marR="39720" marT="10982" marB="1098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070" marR="0" indent="-17907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‣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lang="mn-MN" altLang="ko-KR" sz="1000" kern="0" spc="-3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‘Шинжилгээний хариу’ нь солонгос эсвэл англи хэл дээр хэвлэгдсэн байх ёстой</a:t>
                      </a:r>
                    </a:p>
                    <a:p>
                      <a:pPr marL="179070" marR="0" indent="-17907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mn-MN" altLang="ko-KR" sz="1000" kern="0" spc="-3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* </a:t>
                      </a:r>
                      <a:r>
                        <a:rPr lang="mn-MN" altLang="ko-KR" sz="1000" kern="0" spc="-3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Шинжилгээний хариу </a:t>
                      </a:r>
                      <a:r>
                        <a:rPr lang="mn-MN" altLang="ko-KR" sz="1000" kern="0" spc="-3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нь солонгос эсвэл англи хэл дээр гараагүй бол солонгос эсвэл англи хэлрүү</a:t>
                      </a:r>
                      <a:r>
                        <a:rPr lang="mn-MN" altLang="ko-KR" sz="1000" kern="0" spc="-3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орчуулга хийж болно.</a:t>
                      </a:r>
                      <a:r>
                        <a:rPr lang="mn-MN" altLang="ko-KR" sz="1000" kern="0" spc="-3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lang="mn-MN" altLang="ko-KR" sz="1000" kern="0" spc="-3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Шинжилгээний хариуг</a:t>
                      </a:r>
                      <a:r>
                        <a:rPr lang="mn-MN" altLang="ko-KR" sz="1000" kern="0" spc="-3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 орчуулгатай </a:t>
                      </a:r>
                      <a:r>
                        <a:rPr lang="mn-MN" altLang="ko-KR" sz="1000" kern="0" spc="-3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хамт ирүүлнэ.</a:t>
                      </a:r>
                    </a:p>
                    <a:p>
                      <a:pPr marL="179070" marR="0" indent="-17907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mn-MN" altLang="ko-KR" sz="1000" kern="0" spc="-3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   (Гэхдээ хувийн орчуулгыг нотариат эсвэл элчин сайдын яам баталгаажуулсан байх ёстой)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39720" marR="39720" marT="10982" marB="109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8369327"/>
                  </a:ext>
                </a:extLst>
              </a:tr>
              <a:tr h="1014924">
                <a:tc>
                  <a:txBody>
                    <a:bodyPr/>
                    <a:lstStyle/>
                    <a:p>
                      <a:pPr marL="256540" marR="0" indent="-25654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⑥</a:t>
                      </a:r>
                      <a:r>
                        <a:rPr lang="mn-MN" altLang="ko-KR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Хяналтын байгуулга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39720" marR="39720" marT="10982" marB="1098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9230" marR="0" indent="-18923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‣ </a:t>
                      </a:r>
                      <a:r>
                        <a:rPr lang="mn-MN" altLang="ko-KR" sz="1050" kern="0" spc="-14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Филиппин, Индонез (7-р сарын 13-ны өдрөөс эхлэн мөрдөнө) *, ОХУ-ын (зөвхөн ОХУ-ын боомтоор нэвтрэх хамааралтай) тохиолдолд энэ нь хилийн чанад дахь дипломат төлөөлөгчийн газраас томилогдсон хяналтын байгууллагаас гаргасан баталгаажуулалт байх ёстой.</a:t>
                      </a:r>
                    </a:p>
                    <a:p>
                      <a:pPr marL="189230" marR="0" indent="-18923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mn-MN" altLang="ko-KR" sz="1050" kern="0" spc="-14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* Ажиллах хугацаа 7.26 хүртэл, 7.27-аас үл хамаарах байдлаар хэрэгжүүлэхээр төлөвлөсөн</a:t>
                      </a:r>
                    </a:p>
                    <a:p>
                      <a:pPr marL="189230" marR="0" indent="-18923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altLang="ko-KR" sz="1050" kern="0" spc="-14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lang="mn-MN" altLang="ko-KR" sz="1050" kern="0" spc="-14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Туршилтын байгууллага гэж тогтоосон орнууд өөрчлөгдөж болно</a:t>
                      </a:r>
                    </a:p>
                    <a:p>
                      <a:pPr marL="189230" marR="0" indent="-18923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mn-MN" altLang="ko-KR" sz="1050" kern="0" spc="-14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※ Бусад улс оронд тухайн улсын хэмжээнд хяналт шалгалтын байгууллагаас олгосон гэрчилгээг хүлээн зөвшөөрдөг.</a:t>
                      </a:r>
                      <a:endParaRPr lang="ko-KR" altLang="en-US" sz="1050" kern="0" spc="-2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39720" marR="39720" marT="10982" marB="109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6477963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32014" y="6019096"/>
            <a:ext cx="8173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※ </a:t>
            </a:r>
            <a:r>
              <a:rPr lang="mn-MN" altLang="ko-KR" sz="1400" dirty="0" smtClean="0"/>
              <a:t>Хилээр нэвтрэхээсээ </a:t>
            </a:r>
            <a:r>
              <a:rPr lang="mn-MN" altLang="ko-KR" sz="1400" dirty="0"/>
              <a:t>өмнө хилийн чанадад байгаа холбогдох дипломат төлөөлөгчийн газрын вэбсайт </a:t>
            </a:r>
            <a:endParaRPr lang="mn-MN" altLang="ko-KR" sz="1400" dirty="0" smtClean="0"/>
          </a:p>
          <a:p>
            <a:r>
              <a:rPr lang="mn-MN" altLang="ko-KR" sz="1400" dirty="0" smtClean="0"/>
              <a:t>(</a:t>
            </a:r>
            <a:r>
              <a:rPr lang="en-US" altLang="ko-KR" sz="1400" dirty="0"/>
              <a:t>http://overseas.mofa.go.kr) </a:t>
            </a:r>
            <a:r>
              <a:rPr lang="mn-MN" altLang="ko-KR" sz="1400" dirty="0"/>
              <a:t>руу орж улс орон бүрийн </a:t>
            </a:r>
            <a:r>
              <a:rPr lang="mn-MN" altLang="ko-KR" sz="1400" dirty="0" smtClean="0"/>
              <a:t>талаар мэдээлэл </a:t>
            </a:r>
            <a:r>
              <a:rPr lang="mn-MN" altLang="ko-KR" sz="1400" dirty="0"/>
              <a:t>ш</a:t>
            </a:r>
            <a:r>
              <a:rPr lang="mn-MN" altLang="ko-KR" sz="1400" dirty="0" smtClean="0"/>
              <a:t>алгана </a:t>
            </a:r>
            <a:r>
              <a:rPr lang="mn-MN" altLang="ko-KR" sz="1400" dirty="0"/>
              <a:t>уу.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73840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그룹 13"/>
          <p:cNvGrpSpPr/>
          <p:nvPr/>
        </p:nvGrpSpPr>
        <p:grpSpPr>
          <a:xfrm>
            <a:off x="285013" y="369301"/>
            <a:ext cx="697627" cy="720880"/>
            <a:chOff x="285013" y="369301"/>
            <a:chExt cx="697627" cy="720880"/>
          </a:xfrm>
        </p:grpSpPr>
        <p:sp>
          <p:nvSpPr>
            <p:cNvPr id="11" name="타원 10"/>
            <p:cNvSpPr/>
            <p:nvPr/>
          </p:nvSpPr>
          <p:spPr>
            <a:xfrm>
              <a:off x="310765" y="423334"/>
              <a:ext cx="666847" cy="66684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85013" y="369301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b="1" dirty="0" smtClean="0">
                  <a:solidFill>
                    <a:schemeClr val="bg1"/>
                  </a:solidFill>
                </a:rPr>
                <a:t>②</a:t>
              </a:r>
              <a:endParaRPr lang="ko-KR" altLang="en-US" sz="4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94546" y="464369"/>
            <a:ext cx="43488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altLang="ko-KR" sz="3200" b="1" dirty="0"/>
              <a:t>Онгоцны буудалд буух </a:t>
            </a:r>
            <a:endParaRPr lang="ko-KR" altLang="en-US" sz="3200" b="1" dirty="0"/>
          </a:p>
        </p:txBody>
      </p:sp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2771871"/>
              </p:ext>
            </p:extLst>
          </p:nvPr>
        </p:nvGraphicFramePr>
        <p:xfrm>
          <a:off x="626533" y="1320802"/>
          <a:ext cx="8619067" cy="52046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12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8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260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1. </a:t>
                      </a:r>
                      <a:r>
                        <a:rPr lang="mn-MN" altLang="ko-KR" sz="18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Шинжлэгээ</a:t>
                      </a:r>
                      <a:endParaRPr lang="ko-KR" altLang="en-US" sz="1800" b="1" dirty="0" smtClean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  <a:p>
                      <a:pPr algn="l" latinLnBrk="1"/>
                      <a:endParaRPr lang="ko-KR" altLang="en-US" sz="20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mn-MN" altLang="ko-KR" sz="14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Эрүүл мэндийн асуулгын хуудас бөглөх,</a:t>
                      </a:r>
                      <a:r>
                        <a:rPr lang="mn-MN" altLang="ko-KR" sz="1400" b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mn-MN" altLang="ko-KR" sz="14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шинжлэгийн хэсэгрүү нэвтрэх</a:t>
                      </a:r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※ </a:t>
                      </a:r>
                      <a:r>
                        <a:rPr lang="mn-MN" altLang="ko-KR" sz="1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Солонгос</a:t>
                      </a:r>
                      <a:r>
                        <a:rPr lang="mn-MN" altLang="ko-KR" sz="14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mn-MN" altLang="ko-KR" sz="1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байрны хаяг болон дугаар бичих.</a:t>
                      </a:r>
                    </a:p>
                    <a:p>
                      <a:pPr algn="l" latinLnBrk="1"/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(7p</a:t>
                      </a:r>
                      <a:r>
                        <a:rPr lang="mn-MN" altLang="ko-KR" sz="14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 хуудасыг харна уу.</a:t>
                      </a: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1554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20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2</a:t>
                      </a:r>
                      <a:r>
                        <a:rPr lang="en-US" altLang="ko-KR" sz="18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. </a:t>
                      </a:r>
                      <a:r>
                        <a:rPr lang="mn-MN" altLang="ko-KR" sz="18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Хилээр нэвтрэх шалгалт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mn-MN" altLang="ko-KR" sz="1400" b="0" dirty="0" smtClean="0">
                          <a:latin typeface="+mn-ea"/>
                          <a:ea typeface="+mn-ea"/>
                        </a:rPr>
                        <a:t>Хилээр нэвтрэх шалгалт өгөх. </a:t>
                      </a:r>
                      <a:endParaRPr lang="ko-KR" altLang="en-US" sz="1400" b="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15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3. </a:t>
                      </a:r>
                      <a:r>
                        <a:rPr lang="en-US" altLang="ko-KR" sz="18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.</a:t>
                      </a:r>
                      <a:r>
                        <a:rPr lang="mn-MN" altLang="ko-KR" sz="18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 Ачаагаа хайх</a:t>
                      </a:r>
                      <a:endParaRPr lang="ko-KR" altLang="en-US" sz="1800" b="1" dirty="0" smtClean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  <a:p>
                      <a:pPr algn="l" latinLnBrk="1"/>
                      <a:endParaRPr lang="ko-KR" altLang="en-US" sz="20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mn-MN" altLang="ko-KR" sz="1400" dirty="0" smtClean="0"/>
                        <a:t>Ачаа өгсөн бол ачаагаа хайх</a:t>
                      </a:r>
                      <a:r>
                        <a:rPr lang="en-US" altLang="ko-KR" sz="1400" dirty="0" smtClean="0"/>
                        <a:t>.</a:t>
                      </a:r>
                      <a:endParaRPr lang="ko-KR" altLang="en-US" sz="1400" b="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1554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20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4. . </a:t>
                      </a:r>
                      <a:r>
                        <a:rPr lang="mn-MN" altLang="ko-KR" sz="16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Хил нэвтрэх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mn-MN" altLang="ko-KR" sz="1400" dirty="0" smtClean="0"/>
                        <a:t>Хил</a:t>
                      </a:r>
                      <a:r>
                        <a:rPr lang="mn-MN" altLang="ko-KR" sz="1400" baseline="0" dirty="0" smtClean="0"/>
                        <a:t> нэвтрэх</a:t>
                      </a:r>
                      <a:r>
                        <a:rPr lang="mn-MN" altLang="ko-KR" sz="1400" dirty="0" smtClean="0"/>
                        <a:t> хэсэгрүү явах</a:t>
                      </a:r>
                      <a:r>
                        <a:rPr lang="en-US" altLang="ko-KR" sz="1400" dirty="0" smtClean="0"/>
                        <a:t>.</a:t>
                      </a:r>
                      <a:endParaRPr lang="ko-KR" altLang="en-US" sz="1400" b="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2445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20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5</a:t>
                      </a:r>
                      <a:r>
                        <a:rPr lang="en-US" altLang="ko-KR" sz="2000" b="1" baseline="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.</a:t>
                      </a:r>
                      <a:r>
                        <a:rPr lang="en-US" altLang="ko-KR" sz="1600" b="1" baseline="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mn-MN" altLang="ko-KR" sz="1600" b="1" baseline="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Гадаад оюутнуудад зөтөлгөө өгөх төв</a:t>
                      </a:r>
                      <a:endParaRPr lang="en-US" altLang="ko-KR" sz="1600" b="1" baseline="0" dirty="0" smtClean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  <a:p>
                      <a:pPr algn="l" latinLnBrk="1"/>
                      <a:r>
                        <a:rPr lang="en-US" altLang="ko-KR" sz="1200" b="1" baseline="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      ※</a:t>
                      </a:r>
                      <a:r>
                        <a:rPr lang="mn-MN" altLang="ko-KR" sz="1200" b="1" baseline="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нэмэлт мэдээлэл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mn-MN" altLang="ko-KR" sz="1400" b="0" dirty="0" smtClean="0">
                          <a:latin typeface="+mn-ea"/>
                          <a:ea typeface="+mn-ea"/>
                        </a:rPr>
                        <a:t>Дүүргийн</a:t>
                      </a:r>
                      <a:r>
                        <a:rPr lang="mn-MN" altLang="ko-KR" sz="1400" b="0" baseline="0" dirty="0" smtClean="0">
                          <a:latin typeface="+mn-ea"/>
                          <a:ea typeface="+mn-ea"/>
                        </a:rPr>
                        <a:t> эмнэлэгийн мэдээлэл болон шинжилгээ өгөх арга мөн </a:t>
                      </a:r>
                      <a:r>
                        <a:rPr lang="ko-KR" altLang="en-US" sz="1400" b="0" dirty="0" err="1" smtClean="0">
                          <a:latin typeface="+mn-ea"/>
                          <a:ea typeface="+mn-ea"/>
                        </a:rPr>
                        <a:t>х</a:t>
                      </a:r>
                      <a:r>
                        <a:rPr lang="mn-MN" altLang="ko-KR" sz="1400" b="0" dirty="0" smtClean="0">
                          <a:latin typeface="+mn-ea"/>
                          <a:ea typeface="+mn-ea"/>
                        </a:rPr>
                        <a:t>алдвараас сэргийлэх зөвөлгөө авах бол:</a:t>
                      </a:r>
                      <a:endParaRPr lang="en-US" altLang="ko-KR" sz="1400" b="0" dirty="0" smtClean="0">
                        <a:latin typeface="+mn-ea"/>
                        <a:ea typeface="+mn-ea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 smtClean="0"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400" b="0" dirty="0" err="1" smtClean="0">
                          <a:latin typeface="+mn-ea"/>
                          <a:ea typeface="+mn-ea"/>
                        </a:rPr>
                        <a:t>И</a:t>
                      </a:r>
                      <a:r>
                        <a:rPr lang="mn-MN" altLang="ko-KR" sz="1400" b="0" dirty="0" smtClean="0">
                          <a:latin typeface="+mn-ea"/>
                          <a:ea typeface="+mn-ea"/>
                        </a:rPr>
                        <a:t>нчон нисэх буудал</a:t>
                      </a:r>
                      <a:r>
                        <a:rPr lang="mn-MN" altLang="ko-KR" sz="1400" b="0" baseline="0" dirty="0" smtClean="0">
                          <a:latin typeface="+mn-ea"/>
                          <a:ea typeface="+mn-ea"/>
                        </a:rPr>
                        <a:t> 1-р терминал</a:t>
                      </a:r>
                      <a:r>
                        <a:rPr lang="en-US" altLang="ko-KR" sz="1400" b="0" dirty="0" smtClean="0">
                          <a:latin typeface="+mn-ea"/>
                          <a:ea typeface="+mn-ea"/>
                        </a:rPr>
                        <a:t>:</a:t>
                      </a:r>
                      <a:r>
                        <a:rPr lang="ko-KR" altLang="en-US" sz="1400" b="0" dirty="0" smtClean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400" b="0" dirty="0" smtClean="0">
                          <a:latin typeface="+mn-ea"/>
                          <a:ea typeface="+mn-ea"/>
                        </a:rPr>
                        <a:t>D</a:t>
                      </a:r>
                      <a:r>
                        <a:rPr lang="ko-KR" altLang="en-US" sz="1400" b="0" dirty="0" smtClean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GB" altLang="ko-KR" sz="1400" b="0" dirty="0" smtClean="0">
                          <a:latin typeface="+mn-ea"/>
                          <a:ea typeface="+mn-ea"/>
                        </a:rPr>
                        <a:t>cate </a:t>
                      </a:r>
                      <a:r>
                        <a:rPr lang="mn-MN" altLang="ko-KR" sz="1400" b="0" dirty="0" smtClean="0">
                          <a:latin typeface="+mn-ea"/>
                          <a:ea typeface="+mn-ea"/>
                        </a:rPr>
                        <a:t>ойролцоо</a:t>
                      </a:r>
                      <a:endParaRPr lang="en-US" altLang="ko-KR" sz="1400" b="0" dirty="0" smtClean="0">
                        <a:latin typeface="+mn-ea"/>
                        <a:ea typeface="+mn-ea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 smtClean="0">
                          <a:latin typeface="+mn-ea"/>
                          <a:ea typeface="+mn-ea"/>
                        </a:rPr>
                        <a:t> - </a:t>
                      </a:r>
                      <a:r>
                        <a:rPr lang="ko-KR" altLang="en-US" sz="1400" b="0" dirty="0" err="1" smtClean="0">
                          <a:latin typeface="+mn-ea"/>
                          <a:ea typeface="+mn-ea"/>
                        </a:rPr>
                        <a:t>И</a:t>
                      </a:r>
                      <a:r>
                        <a:rPr lang="mn-MN" altLang="ko-KR" sz="1400" b="0" dirty="0" smtClean="0">
                          <a:latin typeface="+mn-ea"/>
                          <a:ea typeface="+mn-ea"/>
                        </a:rPr>
                        <a:t>нчон нисэх буудал</a:t>
                      </a:r>
                      <a:r>
                        <a:rPr lang="mn-MN" altLang="ko-KR" sz="1400" b="0" baseline="0" dirty="0" smtClean="0">
                          <a:latin typeface="+mn-ea"/>
                          <a:ea typeface="+mn-ea"/>
                        </a:rPr>
                        <a:t> 2-р терминал</a:t>
                      </a:r>
                      <a:r>
                        <a:rPr lang="en-US" altLang="ko-KR" sz="1400" b="0" dirty="0" smtClean="0">
                          <a:latin typeface="+mn-ea"/>
                          <a:ea typeface="+mn-ea"/>
                        </a:rPr>
                        <a:t>: 8~9</a:t>
                      </a:r>
                      <a:r>
                        <a:rPr lang="mn-MN" altLang="ko-KR" sz="1400" b="0" dirty="0" smtClean="0">
                          <a:latin typeface="+mn-ea"/>
                          <a:ea typeface="+mn-ea"/>
                        </a:rPr>
                        <a:t>сард нээгдэнэ.</a:t>
                      </a:r>
                      <a:endParaRPr lang="en-US" altLang="ko-KR" sz="1400" b="0" dirty="0" smtClean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0347689"/>
                  </a:ext>
                </a:extLst>
              </a:tr>
              <a:tr h="791554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20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6. . </a:t>
                      </a:r>
                      <a:r>
                        <a:rPr lang="mn-MN" altLang="ko-KR" sz="20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Тээврийн хэрэгсэл сонгох</a:t>
                      </a:r>
                      <a:endParaRPr lang="ko-KR" altLang="en-US" sz="20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mn-MN" altLang="ko-KR" sz="1400" dirty="0" smtClean="0"/>
                        <a:t>Тусгай</a:t>
                      </a:r>
                      <a:r>
                        <a:rPr lang="mn-MN" altLang="ko-KR" sz="1400" baseline="0" dirty="0" smtClean="0"/>
                        <a:t> гаргаж өгсөн </a:t>
                      </a:r>
                      <a:r>
                        <a:rPr lang="mn-MN" altLang="ko-KR" sz="1400" dirty="0" smtClean="0"/>
                        <a:t>такси болон онгоцны буудлын автобуснд суух</a:t>
                      </a:r>
                      <a:r>
                        <a:rPr lang="en-US" altLang="ko-KR" sz="1400" dirty="0" smtClean="0"/>
                        <a:t>.</a:t>
                      </a:r>
                    </a:p>
                    <a:p>
                      <a:pPr algn="l" latinLnBrk="1"/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</a:rPr>
                        <a:t>※ </a:t>
                      </a:r>
                      <a:r>
                        <a:rPr lang="mn-MN" altLang="ko-KR" sz="1400" b="1" dirty="0" smtClean="0">
                          <a:solidFill>
                            <a:srgbClr val="FF0000"/>
                          </a:solidFill>
                        </a:rPr>
                        <a:t>Үдээс өмнө буусан тохиололд харьяалагдах эрүүл мэндийн төврүү явах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559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285013" y="369301"/>
            <a:ext cx="697627" cy="720880"/>
            <a:chOff x="285013" y="369301"/>
            <a:chExt cx="697627" cy="720880"/>
          </a:xfrm>
        </p:grpSpPr>
        <p:sp>
          <p:nvSpPr>
            <p:cNvPr id="6" name="타원 5"/>
            <p:cNvSpPr/>
            <p:nvPr/>
          </p:nvSpPr>
          <p:spPr>
            <a:xfrm>
              <a:off x="310765" y="423334"/>
              <a:ext cx="666847" cy="66684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5013" y="369301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b="1" dirty="0" smtClean="0">
                  <a:solidFill>
                    <a:schemeClr val="bg1"/>
                  </a:solidFill>
                </a:rPr>
                <a:t>③</a:t>
              </a:r>
              <a:endParaRPr lang="ko-KR" altLang="en-US" sz="4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790613" y="482997"/>
            <a:ext cx="67265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altLang="ko-KR" sz="2800" b="1" dirty="0" smtClean="0"/>
              <a:t>Эрүүл </a:t>
            </a:r>
            <a:r>
              <a:rPr lang="mn-MN" altLang="ko-KR" sz="2800" b="1" dirty="0"/>
              <a:t>мэндийн төв </a:t>
            </a:r>
            <a:r>
              <a:rPr lang="en-US" altLang="ko-KR" sz="2800" b="1" dirty="0" smtClean="0"/>
              <a:t>: PCR</a:t>
            </a:r>
            <a:r>
              <a:rPr lang="ko-KR" altLang="en-US" sz="2800" b="1" dirty="0" smtClean="0"/>
              <a:t> </a:t>
            </a:r>
            <a:r>
              <a:rPr lang="en-US" altLang="ko-KR" sz="2800" b="1" dirty="0" smtClean="0">
                <a:solidFill>
                  <a:srgbClr val="FF0000"/>
                </a:solidFill>
              </a:rPr>
              <a:t>2</a:t>
            </a:r>
            <a:r>
              <a:rPr lang="mn-MN" altLang="ko-KR" sz="2800" b="1" dirty="0" smtClean="0">
                <a:solidFill>
                  <a:srgbClr val="FF0000"/>
                </a:solidFill>
              </a:rPr>
              <a:t>,3-р </a:t>
            </a:r>
            <a:r>
              <a:rPr lang="mn-MN" altLang="ko-KR" sz="2800" b="1" dirty="0"/>
              <a:t>шинжилгээ</a:t>
            </a:r>
            <a:endParaRPr lang="ko-KR" altLang="en-US" sz="2800" b="1" dirty="0"/>
          </a:p>
          <a:p>
            <a:r>
              <a:rPr lang="mn-MN" altLang="ko-KR" sz="2800" b="1" dirty="0"/>
              <a:t>ө</a:t>
            </a:r>
            <a:r>
              <a:rPr lang="mn-MN" altLang="ko-KR" sz="2800" b="1" dirty="0" smtClean="0"/>
              <a:t>гөх арга</a:t>
            </a:r>
            <a:endParaRPr lang="ko-KR" altLang="en-US" sz="2800" b="1" dirty="0"/>
          </a:p>
        </p:txBody>
      </p:sp>
      <p:grpSp>
        <p:nvGrpSpPr>
          <p:cNvPr id="14" name="그룹 13"/>
          <p:cNvGrpSpPr/>
          <p:nvPr/>
        </p:nvGrpSpPr>
        <p:grpSpPr>
          <a:xfrm>
            <a:off x="448733" y="1388533"/>
            <a:ext cx="8839200" cy="5029200"/>
            <a:chOff x="633826" y="1354666"/>
            <a:chExt cx="8360121" cy="4893734"/>
          </a:xfrm>
          <a:solidFill>
            <a:schemeClr val="bg1"/>
          </a:solidFill>
        </p:grpSpPr>
        <p:sp>
          <p:nvSpPr>
            <p:cNvPr id="2" name="직사각형 1"/>
            <p:cNvSpPr/>
            <p:nvPr/>
          </p:nvSpPr>
          <p:spPr>
            <a:xfrm>
              <a:off x="633826" y="1354666"/>
              <a:ext cx="2786707" cy="2446867"/>
            </a:xfrm>
            <a:prstGeom prst="rect">
              <a:avLst/>
            </a:prstGeom>
            <a:grp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3420533" y="1354666"/>
              <a:ext cx="2786707" cy="2446867"/>
            </a:xfrm>
            <a:prstGeom prst="rect">
              <a:avLst/>
            </a:prstGeom>
            <a:grp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6207240" y="1354666"/>
              <a:ext cx="2786707" cy="2446867"/>
            </a:xfrm>
            <a:prstGeom prst="rect">
              <a:avLst/>
            </a:prstGeom>
            <a:grp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6207240" y="3801533"/>
              <a:ext cx="2786707" cy="2446867"/>
            </a:xfrm>
            <a:prstGeom prst="rect">
              <a:avLst/>
            </a:prstGeom>
            <a:grp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3420533" y="3801533"/>
              <a:ext cx="2786707" cy="2446867"/>
            </a:xfrm>
            <a:prstGeom prst="rect">
              <a:avLst/>
            </a:prstGeom>
            <a:grp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5" name="타원 14"/>
          <p:cNvSpPr/>
          <p:nvPr/>
        </p:nvSpPr>
        <p:spPr>
          <a:xfrm>
            <a:off x="3158066" y="2408766"/>
            <a:ext cx="474134" cy="47413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/>
          <p:cNvSpPr/>
          <p:nvPr/>
        </p:nvSpPr>
        <p:spPr>
          <a:xfrm>
            <a:off x="6104466" y="2408766"/>
            <a:ext cx="474134" cy="47413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타원 19"/>
          <p:cNvSpPr/>
          <p:nvPr/>
        </p:nvSpPr>
        <p:spPr>
          <a:xfrm>
            <a:off x="7577666" y="3666066"/>
            <a:ext cx="474134" cy="47413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타원 20"/>
          <p:cNvSpPr/>
          <p:nvPr/>
        </p:nvSpPr>
        <p:spPr>
          <a:xfrm>
            <a:off x="6104466" y="4923366"/>
            <a:ext cx="474134" cy="47413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이등변 삼각형 22"/>
          <p:cNvSpPr/>
          <p:nvPr/>
        </p:nvSpPr>
        <p:spPr>
          <a:xfrm rot="5400000">
            <a:off x="3293532" y="2541268"/>
            <a:ext cx="245534" cy="211667"/>
          </a:xfrm>
          <a:prstGeom prst="triangle">
            <a:avLst/>
          </a:prstGeom>
          <a:solidFill>
            <a:schemeClr val="bg1">
              <a:lumMod val="85000"/>
            </a:schemeClr>
          </a:solidFill>
          <a:ln w="349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이등변 삼각형 23"/>
          <p:cNvSpPr/>
          <p:nvPr/>
        </p:nvSpPr>
        <p:spPr>
          <a:xfrm rot="5400000">
            <a:off x="6239933" y="2541269"/>
            <a:ext cx="245534" cy="211667"/>
          </a:xfrm>
          <a:prstGeom prst="triangle">
            <a:avLst/>
          </a:prstGeom>
          <a:solidFill>
            <a:schemeClr val="bg1">
              <a:lumMod val="85000"/>
            </a:schemeClr>
          </a:solidFill>
          <a:ln w="349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이등변 삼각형 24"/>
          <p:cNvSpPr/>
          <p:nvPr/>
        </p:nvSpPr>
        <p:spPr>
          <a:xfrm rot="16200000">
            <a:off x="6197598" y="5054600"/>
            <a:ext cx="245534" cy="211667"/>
          </a:xfrm>
          <a:prstGeom prst="triangle">
            <a:avLst/>
          </a:prstGeom>
          <a:solidFill>
            <a:schemeClr val="bg1">
              <a:lumMod val="85000"/>
            </a:schemeClr>
          </a:solidFill>
          <a:ln w="349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이등변 삼각형 25"/>
          <p:cNvSpPr/>
          <p:nvPr/>
        </p:nvSpPr>
        <p:spPr>
          <a:xfrm rot="10800000">
            <a:off x="7685615" y="3818466"/>
            <a:ext cx="245534" cy="211667"/>
          </a:xfrm>
          <a:prstGeom prst="triangle">
            <a:avLst/>
          </a:prstGeom>
          <a:solidFill>
            <a:schemeClr val="bg1">
              <a:lumMod val="85000"/>
            </a:schemeClr>
          </a:solidFill>
          <a:ln w="349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309724" y="2988955"/>
            <a:ext cx="31518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mn-MN" altLang="ko-KR" dirty="0"/>
              <a:t>Тухайн хаяг дээр </a:t>
            </a:r>
            <a:r>
              <a:rPr lang="mn-MN" altLang="ko-KR" dirty="0" smtClean="0"/>
              <a:t>байх</a:t>
            </a:r>
            <a:endParaRPr lang="mn-MN" altLang="ko-KR" dirty="0"/>
          </a:p>
          <a:p>
            <a:pPr algn="ctr"/>
            <a:r>
              <a:rPr lang="mn-MN" altLang="ko-KR" dirty="0"/>
              <a:t>  эрүүл мэндийн төв/дүүргийн</a:t>
            </a:r>
          </a:p>
          <a:p>
            <a:pPr algn="ctr"/>
            <a:r>
              <a:rPr lang="mn-MN" altLang="ko-KR" dirty="0"/>
              <a:t> захиргаа явах</a:t>
            </a:r>
            <a:endParaRPr lang="ko-KR" alt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664882" y="3223334"/>
            <a:ext cx="2539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altLang="ko-KR" dirty="0"/>
              <a:t>Хүлээлгийн дугаар авах </a:t>
            </a:r>
            <a:endParaRPr lang="ko-KR" alt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150349" y="2573136"/>
            <a:ext cx="316503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b="1" dirty="0"/>
              <a:t>PCR</a:t>
            </a:r>
            <a:r>
              <a:rPr lang="mn-MN" altLang="ko-KR" sz="1600" dirty="0" smtClean="0"/>
              <a:t> </a:t>
            </a:r>
            <a:r>
              <a:rPr lang="mn-MN" altLang="ko-KR" sz="1600" b="1" dirty="0" smtClean="0"/>
              <a:t>шинжилгээний</a:t>
            </a:r>
            <a:endParaRPr lang="ko-KR" altLang="en-US" sz="1600" b="1" dirty="0"/>
          </a:p>
          <a:p>
            <a:pPr algn="ctr"/>
            <a:r>
              <a:rPr lang="mn-MN" altLang="ko-KR" sz="1600" dirty="0" smtClean="0"/>
              <a:t>хариуг </a:t>
            </a:r>
            <a:r>
              <a:rPr lang="mn-MN" altLang="ko-KR" sz="1600" dirty="0"/>
              <a:t>авах утасны</a:t>
            </a:r>
          </a:p>
          <a:p>
            <a:pPr algn="ctr"/>
            <a:r>
              <a:rPr lang="mn-MN" altLang="ko-KR" sz="1600" dirty="0"/>
              <a:t> дугаарыг бичих</a:t>
            </a:r>
          </a:p>
          <a:p>
            <a:pPr algn="ctr"/>
            <a:r>
              <a:rPr lang="en-US" altLang="ko-KR" sz="1600" dirty="0" smtClean="0"/>
              <a:t>※</a:t>
            </a:r>
            <a:r>
              <a:rPr lang="mn-MN" altLang="ko-KR" sz="1600" dirty="0" smtClean="0"/>
              <a:t>дугаар байхгүй бол</a:t>
            </a:r>
            <a:endParaRPr lang="mn-MN" altLang="ko-KR" sz="1600" dirty="0"/>
          </a:p>
          <a:p>
            <a:pPr algn="ctr"/>
            <a:r>
              <a:rPr lang="mn-MN" altLang="ko-KR" sz="1600" dirty="0"/>
              <a:t>  </a:t>
            </a:r>
            <a:r>
              <a:rPr lang="mn-MN" altLang="ko-KR" sz="1600" dirty="0" smtClean="0"/>
              <a:t>хариуцсан багшийн </a:t>
            </a:r>
            <a:r>
              <a:rPr lang="mn-MN" altLang="ko-KR" sz="1600" dirty="0"/>
              <a:t>дугаар бичих</a:t>
            </a:r>
            <a:endParaRPr lang="ko-KR" altLang="en-US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7108738" y="5739969"/>
            <a:ext cx="1739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PCR</a:t>
            </a:r>
            <a:r>
              <a:rPr lang="mn-MN" altLang="ko-KR" dirty="0" smtClean="0"/>
              <a:t> </a:t>
            </a:r>
            <a:r>
              <a:rPr lang="mn-MN" altLang="ko-KR" b="1" dirty="0"/>
              <a:t>шинжилгээ</a:t>
            </a:r>
            <a:endParaRPr lang="ko-KR" altLang="en-US" b="1" dirty="0"/>
          </a:p>
          <a:p>
            <a:r>
              <a:rPr lang="mn-MN" altLang="ko-KR" b="1" dirty="0" smtClean="0"/>
              <a:t>өгөх</a:t>
            </a:r>
            <a:endParaRPr lang="ko-KR" alt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924211" y="5739969"/>
            <a:ext cx="1911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mn-MN" altLang="ko-KR" sz="1400" dirty="0" smtClean="0"/>
              <a:t>Эрүүл </a:t>
            </a:r>
            <a:r>
              <a:rPr lang="mn-MN" altLang="ko-KR" sz="1400" dirty="0"/>
              <a:t>мэндийн </a:t>
            </a:r>
            <a:r>
              <a:rPr lang="mn-MN" altLang="ko-KR" sz="1400" dirty="0" smtClean="0"/>
              <a:t>төврүү</a:t>
            </a:r>
            <a:endParaRPr lang="mn-MN" altLang="ko-KR" sz="1400" dirty="0"/>
          </a:p>
          <a:p>
            <a:pPr algn="ctr"/>
            <a:r>
              <a:rPr lang="mn-MN" altLang="ko-KR" sz="1400" dirty="0"/>
              <a:t>Алхах /</a:t>
            </a:r>
            <a:r>
              <a:rPr lang="mn-MN" altLang="ko-KR" sz="1400" dirty="0" smtClean="0"/>
              <a:t>таксигаар явах</a:t>
            </a:r>
            <a:endParaRPr lang="mn-MN" altLang="ko-KR" sz="1400" dirty="0"/>
          </a:p>
        </p:txBody>
      </p:sp>
      <p:pic>
        <p:nvPicPr>
          <p:cNvPr id="32" name="그림 31"/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911" y="1631825"/>
            <a:ext cx="1138044" cy="1138044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516" y="1685060"/>
            <a:ext cx="1242767" cy="1242767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549" y="1475204"/>
            <a:ext cx="1219200" cy="1219200"/>
          </a:xfrm>
          <a:prstGeom prst="rect">
            <a:avLst/>
          </a:prstGeom>
        </p:spPr>
      </p:pic>
      <p:pic>
        <p:nvPicPr>
          <p:cNvPr id="37" name="그림 36"/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549" y="4535264"/>
            <a:ext cx="980020" cy="980020"/>
          </a:xfrm>
          <a:prstGeom prst="rect">
            <a:avLst/>
          </a:prstGeom>
        </p:spPr>
      </p:pic>
      <p:pic>
        <p:nvPicPr>
          <p:cNvPr id="38" name="그림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41567" y="4604899"/>
            <a:ext cx="868477" cy="855133"/>
          </a:xfrm>
          <a:prstGeom prst="rect">
            <a:avLst/>
          </a:prstGeom>
        </p:spPr>
      </p:pic>
      <p:pic>
        <p:nvPicPr>
          <p:cNvPr id="39" name="그림 3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962" y="4001796"/>
            <a:ext cx="790337" cy="790337"/>
          </a:xfrm>
          <a:prstGeom prst="rect">
            <a:avLst/>
          </a:prstGeom>
        </p:spPr>
      </p:pic>
      <p:pic>
        <p:nvPicPr>
          <p:cNvPr id="40" name="그림 3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65818" y="4704211"/>
            <a:ext cx="699661" cy="675388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5005091" y="4921708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or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7053" y="4808669"/>
            <a:ext cx="3231975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/>
              <a:t>※ PCR 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2</a:t>
            </a:r>
            <a:r>
              <a:rPr lang="mn-MN" altLang="ko-KR" sz="1200" b="1" dirty="0" smtClean="0">
                <a:solidFill>
                  <a:srgbClr val="FF0000"/>
                </a:solidFill>
              </a:rPr>
              <a:t>-р</a:t>
            </a:r>
            <a:r>
              <a:rPr lang="ko-KR" altLang="en-US" sz="1200" b="1" dirty="0" smtClean="0"/>
              <a:t> </a:t>
            </a:r>
            <a:r>
              <a:rPr lang="mn-MN" altLang="ko-KR" sz="1200" b="1" dirty="0"/>
              <a:t>шинжилгээ </a:t>
            </a:r>
            <a:r>
              <a:rPr lang="en-US" altLang="ko-KR" sz="1200" b="1" dirty="0" smtClean="0"/>
              <a:t>: </a:t>
            </a:r>
            <a:r>
              <a:rPr lang="ko-KR" altLang="en-US" sz="1200" dirty="0" err="1" smtClean="0"/>
              <a:t>х</a:t>
            </a:r>
            <a:r>
              <a:rPr lang="mn-MN" altLang="ko-KR" sz="1200" dirty="0" smtClean="0"/>
              <a:t>илээр нэвтэрсэн өдөр</a:t>
            </a:r>
          </a:p>
          <a:p>
            <a:r>
              <a:rPr lang="mn-MN" altLang="ko-KR" sz="1200" dirty="0" smtClean="0"/>
              <a:t> эсвэл дараагын өдөр өгөх</a:t>
            </a:r>
            <a:endParaRPr lang="en-US" altLang="ko-KR" sz="1200" b="1" dirty="0" smtClean="0"/>
          </a:p>
          <a:p>
            <a:r>
              <a:rPr lang="en-US" altLang="ko-KR" sz="1200" b="1" dirty="0" smtClean="0"/>
              <a:t>※ PCR 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3</a:t>
            </a:r>
            <a:r>
              <a:rPr lang="mn-MN" altLang="ko-KR" sz="1200" b="1" dirty="0">
                <a:solidFill>
                  <a:srgbClr val="FF0000"/>
                </a:solidFill>
              </a:rPr>
              <a:t> -р</a:t>
            </a:r>
            <a:r>
              <a:rPr lang="ko-KR" altLang="en-US" sz="1200" b="1" dirty="0"/>
              <a:t> </a:t>
            </a:r>
            <a:r>
              <a:rPr lang="mn-MN" altLang="ko-KR" sz="1200" b="1" dirty="0"/>
              <a:t>шинжилгээ </a:t>
            </a:r>
            <a:r>
              <a:rPr lang="en-US" altLang="ko-KR" sz="1200" b="1" dirty="0" smtClean="0"/>
              <a:t>: </a:t>
            </a:r>
            <a:r>
              <a:rPr lang="ko-KR" altLang="en-US" sz="1200" dirty="0" err="1" smtClean="0"/>
              <a:t>т</a:t>
            </a:r>
            <a:r>
              <a:rPr lang="mn-MN" altLang="ko-KR" sz="1200" dirty="0" smtClean="0"/>
              <a:t>усгаарлалтаас</a:t>
            </a:r>
          </a:p>
          <a:p>
            <a:r>
              <a:rPr lang="mn-MN" altLang="ko-KR" sz="1200" dirty="0" smtClean="0"/>
              <a:t> гарах өдөрийн өмнө өгөх</a:t>
            </a:r>
            <a:endParaRPr lang="en-US" altLang="ko-KR" sz="1200" b="1" dirty="0" smtClean="0"/>
          </a:p>
          <a:p>
            <a:r>
              <a:rPr lang="en-US" altLang="ko-KR" sz="1200" b="1" dirty="0"/>
              <a:t>※</a:t>
            </a:r>
            <a:r>
              <a:rPr lang="en-US" altLang="ko-KR" sz="1200" dirty="0" smtClean="0"/>
              <a:t> </a:t>
            </a:r>
            <a:r>
              <a:rPr lang="mn-MN" altLang="ko-KR" sz="1200" dirty="0"/>
              <a:t>такси</a:t>
            </a:r>
            <a:r>
              <a:rPr lang="ko-KR" altLang="en-US" sz="1200" dirty="0" smtClean="0"/>
              <a:t> </a:t>
            </a:r>
            <a:r>
              <a:rPr lang="mn-MN" altLang="ko-KR" sz="1200" dirty="0" smtClean="0"/>
              <a:t>дуудах</a:t>
            </a:r>
            <a:r>
              <a:rPr lang="en-US" altLang="ko-KR" sz="1200" dirty="0" smtClean="0"/>
              <a:t>: </a:t>
            </a:r>
            <a:r>
              <a:rPr lang="en-US" altLang="ko-KR" sz="1200" dirty="0">
                <a:hlinkClick r:id="rId9"/>
              </a:rPr>
              <a:t>https://www.enkor.kr/taxi</a:t>
            </a:r>
            <a:r>
              <a:rPr lang="en-US" altLang="ko-KR" sz="1200" dirty="0"/>
              <a:t> </a:t>
            </a:r>
          </a:p>
          <a:p>
            <a:endParaRPr lang="ko-KR" altLang="en-US" sz="1200" b="1" dirty="0"/>
          </a:p>
        </p:txBody>
      </p:sp>
      <p:grpSp>
        <p:nvGrpSpPr>
          <p:cNvPr id="34" name="그룹 33"/>
          <p:cNvGrpSpPr/>
          <p:nvPr/>
        </p:nvGrpSpPr>
        <p:grpSpPr>
          <a:xfrm>
            <a:off x="914056" y="369301"/>
            <a:ext cx="697627" cy="720880"/>
            <a:chOff x="285013" y="369301"/>
            <a:chExt cx="697627" cy="720880"/>
          </a:xfrm>
        </p:grpSpPr>
        <p:sp>
          <p:nvSpPr>
            <p:cNvPr id="35" name="타원 34"/>
            <p:cNvSpPr/>
            <p:nvPr/>
          </p:nvSpPr>
          <p:spPr>
            <a:xfrm>
              <a:off x="310765" y="423334"/>
              <a:ext cx="666847" cy="66684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85013" y="369301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b="1" dirty="0" smtClean="0">
                  <a:solidFill>
                    <a:schemeClr val="bg1"/>
                  </a:solidFill>
                </a:rPr>
                <a:t>⑤</a:t>
              </a:r>
              <a:endParaRPr lang="ko-KR" altLang="en-US" sz="4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772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직사각형 23"/>
          <p:cNvSpPr/>
          <p:nvPr/>
        </p:nvSpPr>
        <p:spPr>
          <a:xfrm>
            <a:off x="476250" y="1219200"/>
            <a:ext cx="9088912" cy="542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그룹 3"/>
          <p:cNvGrpSpPr/>
          <p:nvPr/>
        </p:nvGrpSpPr>
        <p:grpSpPr>
          <a:xfrm>
            <a:off x="285013" y="369301"/>
            <a:ext cx="697627" cy="720880"/>
            <a:chOff x="285013" y="369301"/>
            <a:chExt cx="697627" cy="720880"/>
          </a:xfrm>
        </p:grpSpPr>
        <p:sp>
          <p:nvSpPr>
            <p:cNvPr id="5" name="타원 4"/>
            <p:cNvSpPr/>
            <p:nvPr/>
          </p:nvSpPr>
          <p:spPr>
            <a:xfrm>
              <a:off x="310765" y="423334"/>
              <a:ext cx="666847" cy="66684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85013" y="369301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b="1" dirty="0" smtClean="0">
                  <a:solidFill>
                    <a:schemeClr val="bg1"/>
                  </a:solidFill>
                </a:rPr>
                <a:t>④</a:t>
              </a:r>
              <a:endParaRPr lang="ko-KR" altLang="en-US" sz="4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994546" y="464369"/>
            <a:ext cx="37231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altLang="ko-KR" sz="3200" b="1" dirty="0"/>
              <a:t>Тусгаарлагдах байр </a:t>
            </a:r>
            <a:endParaRPr lang="ko-KR" altLang="en-US" sz="3200" b="1" dirty="0"/>
          </a:p>
        </p:txBody>
      </p:sp>
      <p:grpSp>
        <p:nvGrpSpPr>
          <p:cNvPr id="14" name="그룹 13"/>
          <p:cNvGrpSpPr/>
          <p:nvPr/>
        </p:nvGrpSpPr>
        <p:grpSpPr>
          <a:xfrm>
            <a:off x="6235399" y="1495417"/>
            <a:ext cx="2333625" cy="2333625"/>
            <a:chOff x="1310974" y="1505286"/>
            <a:chExt cx="2333625" cy="2333625"/>
          </a:xfrm>
        </p:grpSpPr>
        <p:grpSp>
          <p:nvGrpSpPr>
            <p:cNvPr id="15" name="그룹 14"/>
            <p:cNvGrpSpPr/>
            <p:nvPr/>
          </p:nvGrpSpPr>
          <p:grpSpPr>
            <a:xfrm>
              <a:off x="1310974" y="1505286"/>
              <a:ext cx="2333625" cy="2333625"/>
              <a:chOff x="1310974" y="1505286"/>
              <a:chExt cx="2333625" cy="2333625"/>
            </a:xfrm>
          </p:grpSpPr>
          <p:pic>
            <p:nvPicPr>
              <p:cNvPr id="17" name="그림 1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11012" y="1695450"/>
                <a:ext cx="1733550" cy="1733550"/>
              </a:xfrm>
              <a:prstGeom prst="rect">
                <a:avLst/>
              </a:prstGeom>
            </p:spPr>
          </p:pic>
          <p:sp>
            <p:nvSpPr>
              <p:cNvPr id="18" name="타원 17"/>
              <p:cNvSpPr/>
              <p:nvPr/>
            </p:nvSpPr>
            <p:spPr>
              <a:xfrm>
                <a:off x="1310974" y="1505286"/>
                <a:ext cx="2333625" cy="2333625"/>
              </a:xfrm>
              <a:prstGeom prst="ellipse">
                <a:avLst/>
              </a:prstGeom>
              <a:noFill/>
              <a:ln w="7620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2151414" y="2079623"/>
              <a:ext cx="6527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600" b="1" dirty="0" smtClean="0">
                  <a:solidFill>
                    <a:schemeClr val="accent6"/>
                  </a:solidFill>
                </a:rPr>
                <a:t>14</a:t>
              </a:r>
              <a:endParaRPr lang="ko-KR" altLang="en-US" sz="3600" b="1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994546" y="2118302"/>
            <a:ext cx="454323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>
                <a:latin typeface="+mj-ea"/>
              </a:rPr>
              <a:t>1</a:t>
            </a:r>
            <a:r>
              <a:rPr lang="mn-MN" altLang="ko-KR" dirty="0">
                <a:latin typeface="+mj-ea"/>
              </a:rPr>
              <a:t>4хоногт тусгаарлалтаас гарахгүй байх</a:t>
            </a:r>
            <a:r>
              <a:rPr lang="en-US" altLang="ko-KR" dirty="0">
                <a:latin typeface="+mj-ea"/>
              </a:rPr>
              <a:t>! </a:t>
            </a:r>
          </a:p>
          <a:p>
            <a:pPr algn="ctr"/>
            <a:r>
              <a:rPr lang="mn-MN" altLang="ko-KR" dirty="0">
                <a:latin typeface="+mj-ea"/>
              </a:rPr>
              <a:t>Өдөр бүр халуунаа хэмжин</a:t>
            </a:r>
            <a:r>
              <a:rPr lang="en-US" altLang="ko-KR" dirty="0">
                <a:latin typeface="+mj-ea"/>
              </a:rPr>
              <a:t>/</a:t>
            </a:r>
            <a:r>
              <a:rPr lang="mn-MN" altLang="ko-KR" dirty="0">
                <a:latin typeface="+mj-ea"/>
              </a:rPr>
              <a:t>илтгэх</a:t>
            </a:r>
            <a:r>
              <a:rPr lang="en-US" altLang="ko-KR" dirty="0">
                <a:latin typeface="+mj-ea"/>
              </a:rPr>
              <a:t>!</a:t>
            </a:r>
          </a:p>
          <a:p>
            <a:pPr algn="ctr"/>
            <a:endParaRPr lang="en-US" altLang="ko-KR" dirty="0">
              <a:latin typeface="+mj-ea"/>
            </a:endParaRPr>
          </a:p>
          <a:p>
            <a:pPr algn="ctr"/>
            <a:r>
              <a:rPr lang="en-US" altLang="ko-KR" dirty="0">
                <a:latin typeface="+mj-ea"/>
              </a:rPr>
              <a:t>※ </a:t>
            </a:r>
            <a:r>
              <a:rPr lang="mn-MN" altLang="ko-KR" dirty="0">
                <a:latin typeface="+mj-ea"/>
              </a:rPr>
              <a:t>Илтгэхгүй байх тохиолдолд </a:t>
            </a:r>
          </a:p>
          <a:p>
            <a:pPr algn="ctr"/>
            <a:r>
              <a:rPr lang="mn-MN" altLang="ko-KR" dirty="0">
                <a:latin typeface="+mj-ea"/>
              </a:rPr>
              <a:t>албадан буцаах арга хэмжээ авна</a:t>
            </a:r>
            <a:endParaRPr lang="en-US" altLang="ko-KR" dirty="0">
              <a:latin typeface="+mj-ea"/>
              <a:ea typeface="+mj-ea"/>
            </a:endParaRPr>
          </a:p>
        </p:txBody>
      </p:sp>
      <p:grpSp>
        <p:nvGrpSpPr>
          <p:cNvPr id="25" name="그룹 24"/>
          <p:cNvGrpSpPr/>
          <p:nvPr/>
        </p:nvGrpSpPr>
        <p:grpSpPr>
          <a:xfrm>
            <a:off x="831291" y="4462458"/>
            <a:ext cx="3676650" cy="1590675"/>
            <a:chOff x="831291" y="4214808"/>
            <a:chExt cx="3676650" cy="1590675"/>
          </a:xfrm>
        </p:grpSpPr>
        <p:pic>
          <p:nvPicPr>
            <p:cNvPr id="19" name="그림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7266" y="4214808"/>
              <a:ext cx="1590675" cy="1590675"/>
            </a:xfrm>
            <a:prstGeom prst="rect">
              <a:avLst/>
            </a:prstGeom>
          </p:spPr>
        </p:pic>
        <p:pic>
          <p:nvPicPr>
            <p:cNvPr id="20" name="그림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291" y="4629150"/>
              <a:ext cx="971550" cy="971550"/>
            </a:xfrm>
            <a:prstGeom prst="rect">
              <a:avLst/>
            </a:prstGeom>
          </p:spPr>
        </p:pic>
        <p:sp>
          <p:nvSpPr>
            <p:cNvPr id="22" name="오른쪽 화살표 21"/>
            <p:cNvSpPr/>
            <p:nvPr/>
          </p:nvSpPr>
          <p:spPr>
            <a:xfrm>
              <a:off x="1840941" y="4748209"/>
              <a:ext cx="904875" cy="485775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4557411" y="4796130"/>
            <a:ext cx="49582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mn-MN" altLang="ko-KR" dirty="0"/>
              <a:t>Тусгаарлалтын үеэр</a:t>
            </a:r>
            <a:r>
              <a:rPr lang="ko-KR" altLang="en-US" dirty="0"/>
              <a:t> </a:t>
            </a:r>
            <a:r>
              <a:rPr lang="mn-MN" altLang="ko-KR" dirty="0" smtClean="0"/>
              <a:t>түргэн тусламж хэрэгтэй бол</a:t>
            </a:r>
            <a:endParaRPr lang="mn-MN" altLang="ko-KR" dirty="0"/>
          </a:p>
          <a:p>
            <a:pPr algn="ctr"/>
            <a:r>
              <a:rPr lang="mn-MN" altLang="ko-KR" dirty="0"/>
              <a:t> түрүүлж эрүүл мэндийн төврүү залгасны</a:t>
            </a:r>
          </a:p>
          <a:p>
            <a:pPr algn="ctr"/>
            <a:r>
              <a:rPr lang="mn-MN" altLang="ko-KR" dirty="0"/>
              <a:t> дараа сургуулийн багштайгаа холбогдох 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38181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5013" y="369301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b="1" dirty="0" smtClean="0">
                <a:solidFill>
                  <a:schemeClr val="bg1"/>
                </a:solidFill>
              </a:rPr>
              <a:t>④</a:t>
            </a:r>
            <a:endParaRPr lang="ko-KR" altLang="en-US" sz="4000" b="1" dirty="0">
              <a:solidFill>
                <a:schemeClr val="bg1"/>
              </a:solidFill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285013" y="369301"/>
            <a:ext cx="697627" cy="720880"/>
            <a:chOff x="285013" y="369301"/>
            <a:chExt cx="697627" cy="720880"/>
          </a:xfrm>
        </p:grpSpPr>
        <p:sp>
          <p:nvSpPr>
            <p:cNvPr id="8" name="타원 7"/>
            <p:cNvSpPr/>
            <p:nvPr/>
          </p:nvSpPr>
          <p:spPr>
            <a:xfrm>
              <a:off x="310765" y="423334"/>
              <a:ext cx="666847" cy="66684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85013" y="369301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b="1" dirty="0" smtClean="0">
                  <a:solidFill>
                    <a:schemeClr val="bg1"/>
                  </a:solidFill>
                </a:rPr>
                <a:t>④</a:t>
              </a:r>
              <a:endParaRPr lang="ko-KR" altLang="en-US" sz="4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994546" y="464369"/>
            <a:ext cx="77527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altLang="ko-KR" sz="3200" b="1" dirty="0" smtClean="0"/>
              <a:t>Тусгаарлагдах байрны төрөл болон дугаар</a:t>
            </a:r>
            <a:endParaRPr lang="ko-KR" altLang="en-US" sz="3200" b="1" dirty="0"/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231661"/>
              </p:ext>
            </p:extLst>
          </p:nvPr>
        </p:nvGraphicFramePr>
        <p:xfrm>
          <a:off x="467369" y="1213659"/>
          <a:ext cx="9050704" cy="53214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50704">
                  <a:extLst>
                    <a:ext uri="{9D8B030D-6E8A-4147-A177-3AD203B41FA5}">
                      <a16:colId xmlns:a16="http://schemas.microsoft.com/office/drawing/2014/main" val="3354308952"/>
                    </a:ext>
                  </a:extLst>
                </a:gridCol>
              </a:tblGrid>
              <a:tr h="4582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altLang="ko-KR" sz="1800" b="1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Сонголт</a:t>
                      </a:r>
                      <a:r>
                        <a:rPr lang="en-US" altLang="ko-KR" sz="1800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A.   Stay4u</a:t>
                      </a:r>
                      <a:r>
                        <a:rPr lang="ko-KR" altLang="ko-KR" sz="1800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en-US" altLang="ko-KR" sz="1800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ko-KR" altLang="ko-KR" sz="1400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※</a:t>
                      </a:r>
                      <a:r>
                        <a:rPr lang="mn-MN" altLang="ko-KR" sz="1400" b="1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Сөүл</a:t>
                      </a:r>
                      <a:r>
                        <a:rPr lang="mn-MN" altLang="ko-KR" sz="1400" b="1" kern="100" baseline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кампосын оюутнууд боломжтой</a:t>
                      </a:r>
                      <a:endParaRPr lang="ko-KR" altLang="ko-KR" sz="1400" kern="100" dirty="0" smtClean="0">
                        <a:solidFill>
                          <a:sysClr val="windowText" lastClr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5960934"/>
                  </a:ext>
                </a:extLst>
              </a:tr>
              <a:tr h="1585548">
                <a:tc>
                  <a:txBody>
                    <a:bodyPr/>
                    <a:lstStyle/>
                    <a:p>
                      <a:pPr marL="0" indent="0" algn="l" latinLnBrk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600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1. STAY4U</a:t>
                      </a:r>
                      <a:r>
                        <a:rPr lang="mn-MN" altLang="ko-KR" sz="1600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-аас тосох учир тусгаарлагдах гэрээ өгсний дараа </a:t>
                      </a:r>
                      <a:r>
                        <a:rPr lang="mn-MN" altLang="ko-KR" sz="1600" b="1" u="sng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заавал</a:t>
                      </a:r>
                      <a:r>
                        <a:rPr lang="ko-KR" altLang="ko-KR" sz="1600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mn-MN" altLang="ko-KR" sz="1600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оюутан өөрийн </a:t>
                      </a:r>
                      <a:r>
                        <a:rPr lang="en-US" altLang="ko-KR" sz="1600" b="1" kern="100" dirty="0" err="1" smtClean="0">
                          <a:solidFill>
                            <a:sysClr val="windowText" lastClr="000000"/>
                          </a:solidFill>
                          <a:effectLst/>
                        </a:rPr>
                        <a:t>Kakao</a:t>
                      </a:r>
                      <a:r>
                        <a:rPr lang="en-US" altLang="ko-KR" sz="1600" b="1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ID</a:t>
                      </a:r>
                      <a:r>
                        <a:rPr lang="mn-MN" altLang="ko-KR" sz="1600" b="1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mn-MN" altLang="ko-KR" sz="1600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болон </a:t>
                      </a:r>
                      <a:r>
                        <a:rPr lang="en-US" altLang="ko-KR" sz="1600" b="1" kern="100" dirty="0" err="1" smtClean="0">
                          <a:solidFill>
                            <a:sysClr val="windowText" lastClr="000000"/>
                          </a:solidFill>
                          <a:effectLst/>
                        </a:rPr>
                        <a:t>Wechat</a:t>
                      </a:r>
                      <a:r>
                        <a:rPr lang="en-US" altLang="ko-KR" sz="1600" b="1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ID</a:t>
                      </a:r>
                      <a:r>
                        <a:rPr lang="mn-MN" altLang="ko-KR" sz="1600" b="1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-</a:t>
                      </a:r>
                      <a:r>
                        <a:rPr lang="ko-KR" altLang="ko-KR" sz="1600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mn-MN" altLang="ko-KR" sz="1600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аар холбогдох</a:t>
                      </a:r>
                      <a:r>
                        <a:rPr lang="en-US" altLang="ko-KR" sz="1600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. </a:t>
                      </a:r>
                      <a:r>
                        <a:rPr lang="en-GB" altLang="ko-KR" sz="1600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ID</a:t>
                      </a:r>
                      <a:r>
                        <a:rPr lang="mn-MN" altLang="ko-KR" sz="1600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байхгүй бол шинээр</a:t>
                      </a:r>
                      <a:r>
                        <a:rPr lang="mn-MN" altLang="ko-KR" sz="1600" kern="100" baseline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нээх</a:t>
                      </a:r>
                      <a:r>
                        <a:rPr lang="mn-MN" altLang="ko-KR" sz="1600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en-US" altLang="ko-KR" sz="1600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.</a:t>
                      </a:r>
                      <a:endParaRPr lang="ko-KR" altLang="ko-KR" sz="1600" kern="100" dirty="0" smtClean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algn="l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600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2. </a:t>
                      </a:r>
                      <a:r>
                        <a:rPr lang="mn-MN" altLang="ko-KR" sz="1600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нисэхийн</a:t>
                      </a:r>
                      <a:r>
                        <a:rPr lang="mn-MN" altLang="ko-KR" sz="1600" kern="100" baseline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халдварт өвчинөөс сэргийлэх төв болон эрүүл мэндийн төвд </a:t>
                      </a:r>
                      <a:r>
                        <a:rPr lang="en-US" altLang="ko-KR" sz="1600" b="1" kern="100" dirty="0" smtClean="0">
                          <a:solidFill>
                            <a:srgbClr val="FF0000"/>
                          </a:solidFill>
                          <a:effectLst/>
                        </a:rPr>
                        <a:t>STAY4U</a:t>
                      </a:r>
                      <a:r>
                        <a:rPr lang="mn-MN" altLang="ko-KR" sz="1600" b="1" kern="100" dirty="0" smtClean="0">
                          <a:solidFill>
                            <a:srgbClr val="FF0000"/>
                          </a:solidFill>
                          <a:effectLst/>
                        </a:rPr>
                        <a:t>-ийн</a:t>
                      </a:r>
                      <a:r>
                        <a:rPr lang="mn-MN" altLang="ko-KR" sz="1600" b="1" kern="100" baseline="0" dirty="0" smtClean="0">
                          <a:solidFill>
                            <a:srgbClr val="FF0000"/>
                          </a:solidFill>
                          <a:effectLst/>
                        </a:rPr>
                        <a:t> ажилтаны дугаарыг</a:t>
                      </a:r>
                      <a:r>
                        <a:rPr lang="ko-KR" altLang="ko-KR" sz="1600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mn-MN" altLang="ko-KR" sz="1600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өгөх.</a:t>
                      </a:r>
                      <a:endParaRPr lang="ko-KR" altLang="ko-KR" sz="1600" kern="100" dirty="0" smtClean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indent="63500" algn="l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600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  - </a:t>
                      </a:r>
                      <a:r>
                        <a:rPr lang="en-US" altLang="ko-KR" sz="1600" b="1" kern="100" dirty="0" smtClean="0">
                          <a:solidFill>
                            <a:srgbClr val="0070C0"/>
                          </a:solidFill>
                          <a:effectLst/>
                        </a:rPr>
                        <a:t>STAY4U: </a:t>
                      </a:r>
                      <a:r>
                        <a:rPr lang="en-US" altLang="ko-KR" sz="1600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010-9297-9974, </a:t>
                      </a:r>
                      <a:r>
                        <a:rPr lang="en-US" altLang="ko-KR" sz="1600" b="1" kern="100" dirty="0" err="1" smtClean="0">
                          <a:solidFill>
                            <a:sysClr val="windowText" lastClr="000000"/>
                          </a:solidFill>
                          <a:effectLst/>
                        </a:rPr>
                        <a:t>Kakao</a:t>
                      </a:r>
                      <a:r>
                        <a:rPr lang="en-US" altLang="ko-KR" sz="1600" b="1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ID: </a:t>
                      </a:r>
                      <a:r>
                        <a:rPr lang="en-US" altLang="ko-KR" sz="1600" kern="100" dirty="0" err="1" smtClean="0">
                          <a:solidFill>
                            <a:sysClr val="windowText" lastClr="000000"/>
                          </a:solidFill>
                          <a:effectLst/>
                        </a:rPr>
                        <a:t>stayforu</a:t>
                      </a:r>
                      <a:r>
                        <a:rPr lang="en-US" altLang="ko-KR" sz="1600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, </a:t>
                      </a:r>
                      <a:r>
                        <a:rPr lang="en-US" altLang="ko-KR" sz="1600" b="1" kern="100" dirty="0" err="1" smtClean="0">
                          <a:solidFill>
                            <a:sysClr val="windowText" lastClr="000000"/>
                          </a:solidFill>
                          <a:effectLst/>
                        </a:rPr>
                        <a:t>Wechat</a:t>
                      </a:r>
                      <a:r>
                        <a:rPr lang="en-US" altLang="ko-KR" sz="1600" b="1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ID: </a:t>
                      </a:r>
                      <a:r>
                        <a:rPr lang="en-US" altLang="ko-KR" sz="1600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Stayforu60</a:t>
                      </a:r>
                      <a:endParaRPr lang="ko-KR" altLang="ko-KR" sz="1600" kern="100" dirty="0" smtClean="0">
                        <a:solidFill>
                          <a:sysClr val="windowText" lastClr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5641371"/>
                  </a:ext>
                </a:extLst>
              </a:tr>
              <a:tr h="4032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altLang="ko-KR" sz="1800" b="1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Сонголт</a:t>
                      </a:r>
                      <a:r>
                        <a:rPr lang="en-US" altLang="ko-KR" sz="1800" b="1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B.   Stay4Korea</a:t>
                      </a:r>
                      <a:r>
                        <a:rPr lang="ko-KR" altLang="ko-KR" sz="1800" b="1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en-US" altLang="ko-KR" sz="1800" b="1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ko-KR" altLang="ko-KR" sz="1400" b="1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※</a:t>
                      </a:r>
                      <a:r>
                        <a:rPr lang="mn-MN" altLang="ko-KR" sz="1400" b="1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Сөүл</a:t>
                      </a:r>
                      <a:r>
                        <a:rPr lang="mn-MN" altLang="ko-KR" sz="1400" b="1" kern="100" baseline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Ю-нин кампосын оюутнууд бүгд боломжтой.</a:t>
                      </a:r>
                      <a:endParaRPr lang="ko-KR" altLang="ko-KR" sz="1400" b="1" kern="100" dirty="0" smtClean="0">
                        <a:solidFill>
                          <a:sysClr val="windowText" lastClr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5289734"/>
                  </a:ext>
                </a:extLst>
              </a:tr>
              <a:tr h="10081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STAY4KOREA </a:t>
                      </a:r>
                      <a:r>
                        <a:rPr lang="mn-MN" altLang="ko-KR" sz="1600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тусгаарлагдагч нь</a:t>
                      </a:r>
                      <a:r>
                        <a:rPr lang="ko-KR" altLang="ko-KR" sz="1600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en-US" altLang="ko-KR" sz="1600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STAY4KOREA</a:t>
                      </a:r>
                      <a:r>
                        <a:rPr lang="mn-MN" altLang="ko-KR" sz="1600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-аас тосох учир</a:t>
                      </a:r>
                      <a:r>
                        <a:rPr lang="mn-MN" altLang="ko-KR" sz="1600" kern="100" baseline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оюутан </a:t>
                      </a:r>
                      <a:r>
                        <a:rPr lang="mn-MN" altLang="ko-KR" sz="1600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өөрөө</a:t>
                      </a:r>
                      <a:r>
                        <a:rPr lang="ko-KR" altLang="ko-KR" sz="1600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en-US" altLang="ko-KR" sz="1600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STAY4KOREA</a:t>
                      </a:r>
                      <a:r>
                        <a:rPr lang="mn-MN" altLang="ko-KR" sz="1600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-тай холбогдох ёстой</a:t>
                      </a:r>
                      <a:r>
                        <a:rPr lang="en-US" altLang="ko-KR" sz="1600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. </a:t>
                      </a:r>
                      <a:r>
                        <a:rPr lang="mn-MN" altLang="ko-KR" sz="1600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Нисэхээс тосох болон холбогдох бусад мэдээллийг оюутан </a:t>
                      </a:r>
                      <a:r>
                        <a:rPr lang="mn-MN" altLang="ko-KR" sz="1600" b="1" kern="100" dirty="0" smtClean="0">
                          <a:solidFill>
                            <a:srgbClr val="FF0000"/>
                          </a:solidFill>
                          <a:effectLst/>
                        </a:rPr>
                        <a:t>өөрөө</a:t>
                      </a:r>
                      <a:r>
                        <a:rPr lang="ko-KR" altLang="ko-KR" sz="1600" b="1" kern="10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altLang="ko-KR" sz="1600" b="1" kern="100" dirty="0" smtClean="0">
                          <a:solidFill>
                            <a:srgbClr val="FF0000"/>
                          </a:solidFill>
                          <a:effectLst/>
                        </a:rPr>
                        <a:t>STAY4KOREA</a:t>
                      </a:r>
                      <a:r>
                        <a:rPr lang="mn-MN" altLang="ko-KR" sz="1600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-аас лавлах</a:t>
                      </a:r>
                      <a:r>
                        <a:rPr lang="en-US" altLang="ko-KR" sz="1600" b="0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.</a:t>
                      </a:r>
                      <a:endParaRPr lang="en-US" altLang="ko-KR" sz="1600" kern="100" dirty="0" smtClean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u="none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    - </a:t>
                      </a:r>
                      <a:r>
                        <a:rPr lang="en-US" altLang="ko-KR" sz="1600" u="sng" kern="100" dirty="0" smtClean="0">
                          <a:solidFill>
                            <a:sysClr val="windowText" lastClr="000000"/>
                          </a:solidFill>
                          <a:effectLst/>
                          <a:hlinkClick r:id="rId2"/>
                        </a:rPr>
                        <a:t>https://stay4korea.com</a:t>
                      </a:r>
                      <a:r>
                        <a:rPr lang="en-US" altLang="ko-KR" sz="1600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endParaRPr lang="ko-KR" altLang="ko-KR" sz="1600" kern="100" dirty="0" smtClean="0">
                        <a:solidFill>
                          <a:sysClr val="windowText" lastClr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068088"/>
                  </a:ext>
                </a:extLst>
              </a:tr>
              <a:tr h="4032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altLang="ko-KR" sz="1800" b="1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Сонголт</a:t>
                      </a:r>
                      <a:r>
                        <a:rPr lang="en-US" altLang="ko-KR" sz="1800" b="1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C.   </a:t>
                      </a:r>
                      <a:r>
                        <a:rPr lang="ko-KR" altLang="ko-KR" sz="1800" b="1" kern="100" dirty="0" err="1" smtClean="0">
                          <a:solidFill>
                            <a:sysClr val="windowText" lastClr="000000"/>
                          </a:solidFill>
                          <a:effectLst/>
                        </a:rPr>
                        <a:t>Х</a:t>
                      </a:r>
                      <a:r>
                        <a:rPr lang="mn-MN" altLang="ko-KR" sz="1800" b="1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увиараа тусгаарлагдах </a:t>
                      </a:r>
                      <a:r>
                        <a:rPr lang="ko-KR" altLang="ko-KR" sz="1400" b="1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※</a:t>
                      </a:r>
                      <a:r>
                        <a:rPr lang="mn-MN" altLang="ko-KR" sz="1400" b="1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Сөүл</a:t>
                      </a:r>
                      <a:r>
                        <a:rPr lang="mn-MN" altLang="ko-KR" sz="1400" b="1" kern="100" baseline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Ю-нин кампосын оюутнууд бүгд боломжтой.</a:t>
                      </a:r>
                      <a:endParaRPr lang="ko-KR" altLang="ko-KR" sz="1400" b="1" kern="100" dirty="0" smtClean="0">
                        <a:solidFill>
                          <a:sysClr val="windowText" lastClr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482421"/>
                  </a:ext>
                </a:extLst>
              </a:tr>
              <a:tr h="1395170">
                <a:tc>
                  <a:txBody>
                    <a:bodyPr/>
                    <a:lstStyle/>
                    <a:p>
                      <a:pPr algn="l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altLang="ko-KR" sz="1600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Хувиараа тусгаарлагдагч нь</a:t>
                      </a:r>
                      <a:r>
                        <a:rPr lang="ko-KR" altLang="ko-KR" sz="1600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mn-MN" altLang="ko-KR" sz="1600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нисэхийн</a:t>
                      </a:r>
                      <a:r>
                        <a:rPr lang="mn-MN" altLang="ko-KR" sz="1600" kern="100" baseline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халдварт өвчинөөс сэргийлэх төв болон эрүүл мэндийн төвд очивол</a:t>
                      </a:r>
                      <a:r>
                        <a:rPr lang="ko-KR" altLang="ko-KR" sz="1600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mn-MN" altLang="ko-KR" sz="1600" b="1" kern="100" dirty="0" smtClean="0">
                          <a:solidFill>
                            <a:srgbClr val="FF0000"/>
                          </a:solidFill>
                          <a:effectLst/>
                        </a:rPr>
                        <a:t>кампосынхаа</a:t>
                      </a:r>
                      <a:r>
                        <a:rPr lang="mn-MN" altLang="ko-KR" sz="1600" b="1" kern="100" baseline="0" dirty="0" smtClean="0">
                          <a:solidFill>
                            <a:srgbClr val="FF0000"/>
                          </a:solidFill>
                          <a:effectLst/>
                        </a:rPr>
                        <a:t> хариуцсан багшийн</a:t>
                      </a:r>
                      <a:r>
                        <a:rPr lang="ko-KR" altLang="ko-KR" sz="1600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mn-MN" altLang="ko-KR" sz="1600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дугаарыг бичих</a:t>
                      </a:r>
                      <a:r>
                        <a:rPr lang="en-US" altLang="ko-KR" sz="1600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.</a:t>
                      </a:r>
                      <a:endParaRPr lang="ko-KR" altLang="ko-KR" sz="1600" kern="100" dirty="0" smtClean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indent="127000" algn="l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600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- </a:t>
                      </a:r>
                      <a:r>
                        <a:rPr lang="mn-MN" altLang="ko-KR" sz="1600" b="1" kern="100" dirty="0" smtClean="0">
                          <a:solidFill>
                            <a:srgbClr val="0070C0"/>
                          </a:solidFill>
                          <a:effectLst/>
                        </a:rPr>
                        <a:t>Сөүл кампосын</a:t>
                      </a:r>
                      <a:r>
                        <a:rPr lang="en-US" altLang="ko-KR" sz="1600" b="1" kern="100" dirty="0" smtClean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mn-MN" altLang="ko-KR" sz="1600" b="1" kern="100" dirty="0" smtClean="0">
                          <a:solidFill>
                            <a:srgbClr val="0070C0"/>
                          </a:solidFill>
                          <a:effectLst/>
                        </a:rPr>
                        <a:t>хэлний</a:t>
                      </a:r>
                      <a:r>
                        <a:rPr lang="mn-MN" altLang="ko-KR" sz="1600" b="1" kern="100" baseline="0" dirty="0" smtClean="0">
                          <a:solidFill>
                            <a:srgbClr val="0070C0"/>
                          </a:solidFill>
                          <a:effectLst/>
                        </a:rPr>
                        <a:t> бэлтгэлийн төв</a:t>
                      </a:r>
                      <a:r>
                        <a:rPr lang="en-US" altLang="ko-KR" sz="1600" b="1" kern="100" dirty="0" smtClean="0">
                          <a:solidFill>
                            <a:srgbClr val="0070C0"/>
                          </a:solidFill>
                          <a:effectLst/>
                        </a:rPr>
                        <a:t>: </a:t>
                      </a:r>
                      <a:r>
                        <a:rPr lang="en-US" altLang="ko-KR" sz="1400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010-5216-1513, </a:t>
                      </a:r>
                      <a:r>
                        <a:rPr lang="en-US" altLang="ko-KR" sz="1400" b="1" kern="100" dirty="0" err="1" smtClean="0">
                          <a:solidFill>
                            <a:sysClr val="windowText" lastClr="000000"/>
                          </a:solidFill>
                          <a:effectLst/>
                        </a:rPr>
                        <a:t>Kakao</a:t>
                      </a:r>
                      <a:r>
                        <a:rPr lang="en-US" altLang="ko-KR" sz="1400" b="1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ID: </a:t>
                      </a:r>
                      <a:r>
                        <a:rPr lang="en-US" altLang="ko-KR" sz="1400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mju1513, </a:t>
                      </a:r>
                      <a:r>
                        <a:rPr lang="en-US" altLang="ko-KR" sz="1400" b="1" kern="100" dirty="0" err="1" smtClean="0">
                          <a:solidFill>
                            <a:sysClr val="windowText" lastClr="000000"/>
                          </a:solidFill>
                          <a:effectLst/>
                        </a:rPr>
                        <a:t>Wechat</a:t>
                      </a:r>
                      <a:r>
                        <a:rPr lang="en-US" altLang="ko-KR" sz="1400" b="1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ID: </a:t>
                      </a:r>
                      <a:r>
                        <a:rPr lang="en-US" altLang="ko-KR" sz="1400" kern="100" dirty="0" err="1" smtClean="0">
                          <a:solidFill>
                            <a:sysClr val="windowText" lastClr="000000"/>
                          </a:solidFill>
                          <a:effectLst/>
                        </a:rPr>
                        <a:t>myongji_university</a:t>
                      </a:r>
                      <a:endParaRPr lang="ko-KR" altLang="ko-KR" sz="1400" kern="100" dirty="0" smtClean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indent="127000" algn="l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600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- </a:t>
                      </a:r>
                      <a:r>
                        <a:rPr lang="mn-MN" altLang="ko-KR" sz="1600" b="1" kern="100" dirty="0" smtClean="0">
                          <a:solidFill>
                            <a:srgbClr val="0070C0"/>
                          </a:solidFill>
                          <a:effectLst/>
                        </a:rPr>
                        <a:t>Ю-нин</a:t>
                      </a:r>
                      <a:r>
                        <a:rPr lang="mn-MN" altLang="ko-KR" sz="1600" b="1" kern="100" baseline="0" dirty="0" smtClean="0">
                          <a:solidFill>
                            <a:srgbClr val="0070C0"/>
                          </a:solidFill>
                          <a:effectLst/>
                        </a:rPr>
                        <a:t> к</a:t>
                      </a:r>
                      <a:r>
                        <a:rPr lang="mn-MN" altLang="ko-KR" sz="1600" b="1" kern="100" dirty="0" smtClean="0">
                          <a:solidFill>
                            <a:srgbClr val="0070C0"/>
                          </a:solidFill>
                          <a:effectLst/>
                        </a:rPr>
                        <a:t>ампосын</a:t>
                      </a:r>
                      <a:r>
                        <a:rPr lang="en-US" altLang="ko-KR" sz="1600" b="1" kern="100" dirty="0" smtClean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mn-MN" altLang="ko-KR" sz="1600" b="1" kern="100" dirty="0" smtClean="0">
                          <a:solidFill>
                            <a:srgbClr val="0070C0"/>
                          </a:solidFill>
                          <a:effectLst/>
                        </a:rPr>
                        <a:t>хэлний</a:t>
                      </a:r>
                      <a:r>
                        <a:rPr lang="mn-MN" altLang="ko-KR" sz="1600" b="1" kern="100" baseline="0" dirty="0" smtClean="0">
                          <a:solidFill>
                            <a:srgbClr val="0070C0"/>
                          </a:solidFill>
                          <a:effectLst/>
                        </a:rPr>
                        <a:t> бэлтгэлийн төв</a:t>
                      </a:r>
                      <a:r>
                        <a:rPr lang="en-US" altLang="ko-KR" sz="1600" b="1" kern="100" dirty="0" smtClean="0">
                          <a:solidFill>
                            <a:srgbClr val="0070C0"/>
                          </a:solidFill>
                          <a:effectLst/>
                        </a:rPr>
                        <a:t>: </a:t>
                      </a:r>
                      <a:r>
                        <a:rPr lang="en-US" altLang="ko-KR" sz="1400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010-8071-1513, </a:t>
                      </a:r>
                      <a:r>
                        <a:rPr lang="en-US" altLang="ko-KR" sz="1400" b="1" kern="100" dirty="0" err="1" smtClean="0">
                          <a:solidFill>
                            <a:sysClr val="windowText" lastClr="000000"/>
                          </a:solidFill>
                          <a:effectLst/>
                        </a:rPr>
                        <a:t>Kakao</a:t>
                      </a:r>
                      <a:r>
                        <a:rPr lang="en-US" altLang="ko-KR" sz="1400" b="1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ID: </a:t>
                      </a:r>
                      <a:r>
                        <a:rPr lang="en-US" altLang="ko-KR" sz="1400" kern="100" dirty="0" err="1" smtClean="0">
                          <a:solidFill>
                            <a:sysClr val="windowText" lastClr="000000"/>
                          </a:solidFill>
                          <a:effectLst/>
                        </a:rPr>
                        <a:t>yonginmyongji_univ</a:t>
                      </a:r>
                      <a:r>
                        <a:rPr lang="en-US" altLang="ko-KR" sz="1400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, </a:t>
                      </a:r>
                      <a:r>
                        <a:rPr lang="en-US" altLang="ko-KR" sz="1400" b="1" kern="100" dirty="0" err="1" smtClean="0">
                          <a:solidFill>
                            <a:sysClr val="windowText" lastClr="000000"/>
                          </a:solidFill>
                          <a:effectLst/>
                        </a:rPr>
                        <a:t>Wechat</a:t>
                      </a:r>
                      <a:r>
                        <a:rPr lang="en-US" altLang="ko-KR" sz="1400" b="1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ID: </a:t>
                      </a:r>
                      <a:r>
                        <a:rPr lang="en-US" altLang="ko-KR" sz="1400" kern="100" dirty="0" err="1" smtClean="0">
                          <a:solidFill>
                            <a:sysClr val="windowText" lastClr="000000"/>
                          </a:solidFill>
                          <a:effectLst/>
                        </a:rPr>
                        <a:t>yongin_mju</a:t>
                      </a:r>
                      <a:endParaRPr lang="ko-KR" altLang="ko-KR" sz="1400" kern="100" dirty="0" smtClean="0">
                        <a:solidFill>
                          <a:sysClr val="windowText" lastClr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00237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203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1524</TotalTime>
  <Words>1228</Words>
  <Application>Microsoft Office PowerPoint</Application>
  <PresentationFormat>A4 용지(210x297mm)</PresentationFormat>
  <Paragraphs>184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26" baseType="lpstr">
      <vt:lpstr>Frutiger 45 Light</vt:lpstr>
      <vt:lpstr>HancomEQN</vt:lpstr>
      <vt:lpstr>HY헤드라인M</vt:lpstr>
      <vt:lpstr>宋体</vt:lpstr>
      <vt:lpstr>나눔</vt:lpstr>
      <vt:lpstr>나눔스퀘어 ExtraBold</vt:lpstr>
      <vt:lpstr>맑은 고딕</vt:lpstr>
      <vt:lpstr>휴먼편지체</vt:lpstr>
      <vt:lpstr>Arial</vt:lpstr>
      <vt:lpstr>Calibri</vt:lpstr>
      <vt:lpstr>Calibri Light</vt:lpstr>
      <vt:lpstr>Times New Roman</vt:lpstr>
      <vt:lpstr>Office 테마</vt:lpstr>
      <vt:lpstr>Солонгос улсад зорчсоны дараах үйл ажиллагаа болон   14 хоногийн тусгаарлалт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해외입국 단계</dc:title>
  <dc:creator>user</dc:creator>
  <cp:lastModifiedBy>user</cp:lastModifiedBy>
  <cp:revision>94</cp:revision>
  <cp:lastPrinted>2021-07-21T04:58:18Z</cp:lastPrinted>
  <dcterms:created xsi:type="dcterms:W3CDTF">2020-11-17T02:45:58Z</dcterms:created>
  <dcterms:modified xsi:type="dcterms:W3CDTF">2021-07-23T01:50:09Z</dcterms:modified>
</cp:coreProperties>
</file>