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8" r:id="rId3"/>
    <p:sldId id="269" r:id="rId4"/>
    <p:sldId id="264" r:id="rId5"/>
    <p:sldId id="270" r:id="rId6"/>
    <p:sldId id="257" r:id="rId7"/>
    <p:sldId id="265" r:id="rId8"/>
    <p:sldId id="266" r:id="rId9"/>
    <p:sldId id="271" r:id="rId10"/>
    <p:sldId id="260" r:id="rId11"/>
    <p:sldId id="272" r:id="rId12"/>
    <p:sldId id="261" r:id="rId13"/>
    <p:sldId id="267" r:id="rId14"/>
  </p:sldIdLst>
  <p:sldSz cx="9906000" cy="6858000" type="A4"/>
  <p:notesSz cx="7104063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72C7"/>
    <a:srgbClr val="D16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200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3" d="100"/>
          <a:sy n="113" d="100"/>
        </p:scale>
        <p:origin x="153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844" cy="513883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4083" y="1"/>
            <a:ext cx="3078844" cy="513883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7F8CE04E-E004-475F-A8E0-47884BCCD331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720732"/>
            <a:ext cx="3078844" cy="51388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4083" y="9720732"/>
            <a:ext cx="3078844" cy="51388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DC1DCC4C-E6FB-4AB1-95C4-BAA45E713F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132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8427" cy="514101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4404" y="1"/>
            <a:ext cx="3078427" cy="514101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552D5D36-7DD7-4294-A18F-AA5E74D040FA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7938"/>
            <a:ext cx="49895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407" y="4925410"/>
            <a:ext cx="5683250" cy="4029878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720518"/>
            <a:ext cx="3078427" cy="514099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4404" y="9720518"/>
            <a:ext cx="3078427" cy="514099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159E1F2C-2DCC-4D99-AB58-BB212D92D0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4493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E1F2C-2DCC-4D99-AB58-BB212D92D0F7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0920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0" y="245532"/>
            <a:ext cx="9906000" cy="6612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 descr="EMB000014ac08bf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906000" cy="254001"/>
          </a:xfrm>
          <a:prstGeom prst="rect">
            <a:avLst/>
          </a:prstGeom>
          <a:noFill/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151" y="318301"/>
            <a:ext cx="482094" cy="48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13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266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7251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245532"/>
            <a:ext cx="9906000" cy="6612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 descr="EMB000014ac08bf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906000" cy="254001"/>
          </a:xfrm>
          <a:prstGeom prst="rect">
            <a:avLst/>
          </a:prstGeom>
          <a:noFill/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151" y="318301"/>
            <a:ext cx="482094" cy="48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73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6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1642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257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314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615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545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020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2971F-1360-4518-8D3D-F025A13891DE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33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kor.kr/" TargetMode="External"/><Relationship Id="rId2" Type="http://schemas.openxmlformats.org/officeDocument/2006/relationships/hyperlink" Target="https://www.enkor.kr/tax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seoullife.shop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kgylC3SuxE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overseas.mofa.go.k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hyperlink" Target="https://www.enkor.kr/tax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tay4korea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0"/>
            <a:ext cx="9906000" cy="6604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13697" y="619125"/>
            <a:ext cx="7678605" cy="305878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b="1" dirty="0">
                <a:latin typeface="+mj-ea"/>
              </a:rPr>
              <a:t>韩国</a:t>
            </a:r>
            <a:r>
              <a:rPr lang="zh-CN" altLang="en-US" b="1" dirty="0" smtClean="0">
                <a:latin typeface="+mj-ea"/>
              </a:rPr>
              <a:t>入境</a:t>
            </a:r>
            <a:r>
              <a:rPr lang="en-US" altLang="ko-KR" b="1" dirty="0" smtClean="0">
                <a:latin typeface="+mj-ea"/>
              </a:rPr>
              <a:t/>
            </a:r>
            <a:br>
              <a:rPr lang="en-US" altLang="ko-KR" b="1" dirty="0" smtClean="0">
                <a:latin typeface="+mj-ea"/>
              </a:rPr>
            </a:br>
            <a:r>
              <a:rPr lang="zh-CN" altLang="en-US" b="1" dirty="0" smtClean="0">
                <a:latin typeface="+mj-ea"/>
              </a:rPr>
              <a:t>及</a:t>
            </a:r>
            <a:r>
              <a:rPr lang="ko-KR" altLang="en-US" b="1" dirty="0" smtClean="0">
                <a:latin typeface="+mj-ea"/>
              </a:rPr>
              <a:t> </a:t>
            </a:r>
            <a:r>
              <a:rPr lang="en-US" altLang="ko-KR" b="1" dirty="0" smtClean="0">
                <a:latin typeface="+mj-ea"/>
              </a:rPr>
              <a:t/>
            </a:r>
            <a:br>
              <a:rPr lang="en-US" altLang="ko-KR" b="1" dirty="0" smtClean="0">
                <a:latin typeface="+mj-ea"/>
              </a:rPr>
            </a:br>
            <a:r>
              <a:rPr lang="en-US" altLang="ko-KR" b="1" dirty="0" smtClean="0">
                <a:latin typeface="+mj-ea"/>
              </a:rPr>
              <a:t>14</a:t>
            </a:r>
            <a:r>
              <a:rPr lang="zh-CN" altLang="en-US" b="1" dirty="0" smtClean="0">
                <a:latin typeface="+mj-ea"/>
              </a:rPr>
              <a:t>日居家隔</a:t>
            </a:r>
            <a:r>
              <a:rPr lang="zh-CN" altLang="en-US" b="1" dirty="0" smtClean="0">
                <a:latin typeface="+mj-ea"/>
              </a:rPr>
              <a:t>离</a:t>
            </a:r>
            <a:r>
              <a:rPr lang="zh-CN" altLang="en-US" b="1" dirty="0">
                <a:latin typeface="+mj-ea"/>
              </a:rPr>
              <a:t>程序</a:t>
            </a:r>
            <a:endParaRPr lang="ko-KR" altLang="en-US" b="1" dirty="0">
              <a:latin typeface="+mj-ea"/>
            </a:endParaRPr>
          </a:p>
        </p:txBody>
      </p:sp>
      <p:pic>
        <p:nvPicPr>
          <p:cNvPr id="4" name="그림 3" descr="EMB000014ac08b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254000"/>
          </a:xfrm>
          <a:prstGeom prst="rect">
            <a:avLst/>
          </a:prstGeom>
          <a:noFill/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02" y="345605"/>
            <a:ext cx="990304" cy="99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3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285013" y="369301"/>
            <a:ext cx="697627" cy="720880"/>
            <a:chOff x="285013" y="369301"/>
            <a:chExt cx="697627" cy="720880"/>
          </a:xfrm>
        </p:grpSpPr>
        <p:sp>
          <p:nvSpPr>
            <p:cNvPr id="5" name="타원 4"/>
            <p:cNvSpPr/>
            <p:nvPr/>
          </p:nvSpPr>
          <p:spPr>
            <a:xfrm>
              <a:off x="310765" y="423334"/>
              <a:ext cx="666847" cy="66684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5013" y="36930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④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94546" y="464369"/>
            <a:ext cx="67810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/>
              <a:t>14</a:t>
            </a:r>
            <a:r>
              <a:rPr lang="zh-CN" altLang="en-US" sz="3200" b="1" dirty="0" smtClean="0"/>
              <a:t>日居家隔离：体温及健康状况报告</a:t>
            </a:r>
            <a:endParaRPr lang="ko-KR" altLang="en-US" sz="32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66" y="1144214"/>
            <a:ext cx="8034867" cy="5511137"/>
          </a:xfrm>
          <a:prstGeom prst="rect">
            <a:avLst/>
          </a:prstGeom>
        </p:spPr>
      </p:pic>
      <p:grpSp>
        <p:nvGrpSpPr>
          <p:cNvPr id="9" name="그룹 8"/>
          <p:cNvGrpSpPr/>
          <p:nvPr/>
        </p:nvGrpSpPr>
        <p:grpSpPr>
          <a:xfrm>
            <a:off x="977612" y="1189664"/>
            <a:ext cx="7992821" cy="820053"/>
            <a:chOff x="1235415" y="33205"/>
            <a:chExt cx="7975887" cy="820053"/>
          </a:xfrm>
        </p:grpSpPr>
        <p:sp>
          <p:nvSpPr>
            <p:cNvPr id="3" name="직사각형 2"/>
            <p:cNvSpPr/>
            <p:nvPr/>
          </p:nvSpPr>
          <p:spPr>
            <a:xfrm>
              <a:off x="1235415" y="33205"/>
              <a:ext cx="7975887" cy="820053"/>
            </a:xfrm>
            <a:prstGeom prst="rect">
              <a:avLst/>
            </a:prstGeom>
            <a:gradFill flip="none" rotWithShape="1">
              <a:gsLst>
                <a:gs pos="0">
                  <a:srgbClr val="5972C7">
                    <a:tint val="66000"/>
                    <a:satMod val="160000"/>
                  </a:srgbClr>
                </a:gs>
                <a:gs pos="50000">
                  <a:srgbClr val="5972C7">
                    <a:tint val="44500"/>
                    <a:satMod val="160000"/>
                  </a:srgbClr>
                </a:gs>
                <a:gs pos="100000">
                  <a:srgbClr val="5972C7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44036" y="145372"/>
              <a:ext cx="69122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2000" b="1" dirty="0" smtClean="0"/>
                <a:t>一日两次进行自行检查（上午</a:t>
              </a:r>
              <a:r>
                <a:rPr lang="en-US" altLang="zh-CN" sz="2000" b="1" dirty="0" smtClean="0"/>
                <a:t>10</a:t>
              </a:r>
              <a:r>
                <a:rPr lang="zh-CN" altLang="en-US" sz="2000" b="1" dirty="0" smtClean="0"/>
                <a:t>点、下午</a:t>
              </a:r>
              <a:r>
                <a:rPr lang="en-US" altLang="zh-CN" sz="2000" b="1" dirty="0"/>
                <a:t>8</a:t>
              </a:r>
              <a:r>
                <a:rPr lang="zh-CN" altLang="en-US" sz="2000" b="1" dirty="0" smtClean="0"/>
                <a:t>点）</a:t>
              </a:r>
              <a:endParaRPr lang="en-US" altLang="zh-CN" sz="2000" b="1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2000" b="1" dirty="0"/>
                <a:t>手机通</a:t>
              </a:r>
              <a:r>
                <a:rPr lang="zh-CN" altLang="en-US" sz="2000" b="1" dirty="0" smtClean="0"/>
                <a:t>知将在</a:t>
              </a:r>
              <a:r>
                <a:rPr lang="en-US" altLang="zh-CN" sz="2000" b="1" dirty="0" smtClean="0"/>
                <a:t>30</a:t>
              </a:r>
              <a:r>
                <a:rPr lang="zh-CN" altLang="en-US" sz="2000" b="1" dirty="0" smtClean="0"/>
                <a:t>分前通告，必须输入及提交现在的体温。</a:t>
              </a:r>
              <a:endParaRPr lang="ko-KR" altLang="en-US" sz="2000" b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490133" y="6194735"/>
            <a:ext cx="2015067" cy="400110"/>
          </a:xfrm>
          <a:prstGeom prst="rect">
            <a:avLst/>
          </a:prstGeom>
          <a:gradFill flip="none" rotWithShape="1">
            <a:gsLst>
              <a:gs pos="0">
                <a:srgbClr val="5972C7">
                  <a:tint val="66000"/>
                  <a:satMod val="160000"/>
                </a:srgbClr>
              </a:gs>
              <a:gs pos="50000">
                <a:srgbClr val="5972C7">
                  <a:tint val="44500"/>
                  <a:satMod val="160000"/>
                </a:srgbClr>
              </a:gs>
              <a:gs pos="100000">
                <a:srgbClr val="5972C7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按自家检查钮</a:t>
            </a:r>
            <a:endParaRPr lang="en-US" altLang="zh-CN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059767" y="6141647"/>
            <a:ext cx="2205566" cy="523220"/>
          </a:xfrm>
          <a:prstGeom prst="rect">
            <a:avLst/>
          </a:prstGeom>
          <a:gradFill flip="none" rotWithShape="1">
            <a:gsLst>
              <a:gs pos="0">
                <a:srgbClr val="5972C7">
                  <a:tint val="66000"/>
                  <a:satMod val="160000"/>
                </a:srgbClr>
              </a:gs>
              <a:gs pos="50000">
                <a:srgbClr val="5972C7">
                  <a:tint val="44500"/>
                  <a:satMod val="160000"/>
                </a:srgbClr>
              </a:gs>
              <a:gs pos="100000">
                <a:srgbClr val="5972C7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选现在的状况后</a:t>
            </a:r>
            <a:endParaRPr lang="en-US" altLang="zh-CN" sz="1400" dirty="0" smtClean="0"/>
          </a:p>
          <a:p>
            <a:r>
              <a:rPr lang="zh-CN" altLang="en-US" sz="1400" dirty="0" smtClean="0"/>
              <a:t>按提交</a:t>
            </a:r>
            <a:r>
              <a:rPr lang="en-US" altLang="zh-CN" sz="1400" dirty="0" smtClean="0"/>
              <a:t>/</a:t>
            </a:r>
            <a:r>
              <a:rPr lang="zh-CN" altLang="en-US" sz="1400" dirty="0" smtClean="0"/>
              <a:t>保存</a:t>
            </a:r>
            <a:endParaRPr lang="en-US" altLang="zh-CN" sz="1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713530" y="6132131"/>
            <a:ext cx="2191814" cy="523220"/>
          </a:xfrm>
          <a:prstGeom prst="rect">
            <a:avLst/>
          </a:prstGeom>
          <a:gradFill flip="none" rotWithShape="1">
            <a:gsLst>
              <a:gs pos="0">
                <a:srgbClr val="5972C7">
                  <a:tint val="66000"/>
                  <a:satMod val="160000"/>
                </a:srgbClr>
              </a:gs>
              <a:gs pos="50000">
                <a:srgbClr val="5972C7">
                  <a:tint val="44500"/>
                  <a:satMod val="160000"/>
                </a:srgbClr>
              </a:gs>
              <a:gs pos="100000">
                <a:srgbClr val="5972C7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选自家检查目录是能查看提交结果。</a:t>
            </a:r>
            <a:endParaRPr lang="en-US" altLang="zh-CN" sz="1400" dirty="0" smtClean="0"/>
          </a:p>
        </p:txBody>
      </p:sp>
    </p:spTree>
    <p:extLst>
      <p:ext uri="{BB962C8B-B14F-4D97-AF65-F5344CB8AC3E}">
        <p14:creationId xmlns:p14="http://schemas.microsoft.com/office/powerpoint/2010/main" val="157169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4546" y="464369"/>
            <a:ext cx="6364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隔离及诊断检查等留学生管理支援</a:t>
            </a:r>
            <a:endParaRPr lang="ko-KR" altLang="en-US" sz="3200" b="1" dirty="0"/>
          </a:p>
        </p:txBody>
      </p:sp>
      <p:sp>
        <p:nvSpPr>
          <p:cNvPr id="10" name="직사각형 9"/>
          <p:cNvSpPr/>
          <p:nvPr/>
        </p:nvSpPr>
        <p:spPr>
          <a:xfrm>
            <a:off x="476250" y="1219200"/>
            <a:ext cx="9088912" cy="542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44187" y="1391459"/>
            <a:ext cx="87641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1. </a:t>
            </a:r>
            <a:r>
              <a:rPr lang="zh-CN" altLang="en-US" dirty="0" smtClean="0"/>
              <a:t>隔离结束前进行</a:t>
            </a:r>
            <a:r>
              <a:rPr lang="en-US" altLang="zh-CN" dirty="0" smtClean="0"/>
              <a:t>PCR</a:t>
            </a:r>
            <a:r>
              <a:rPr lang="zh-CN" altLang="en-US" dirty="0" smtClean="0"/>
              <a:t>检测时能预约及使用防疫出租车（隔离区→滞留区保健所）</a:t>
            </a:r>
            <a:endParaRPr lang="en-US" altLang="zh-CN" dirty="0" smtClean="0"/>
          </a:p>
          <a:p>
            <a:r>
              <a:rPr lang="ko-KR" altLang="en-US" dirty="0" smtClean="0"/>
              <a:t>     </a:t>
            </a:r>
            <a:r>
              <a:rPr lang="en-US" altLang="ko-KR" dirty="0" smtClean="0"/>
              <a:t>* </a:t>
            </a:r>
            <a:r>
              <a:rPr lang="zh-CN" altLang="en-US" dirty="0" smtClean="0"/>
              <a:t>有关官网</a:t>
            </a:r>
            <a:r>
              <a:rPr lang="en-US" altLang="ko-KR" dirty="0" smtClean="0"/>
              <a:t>: </a:t>
            </a:r>
            <a:r>
              <a:rPr lang="en-US" altLang="ko-KR" dirty="0" smtClean="0">
                <a:hlinkClick r:id="rId2"/>
              </a:rPr>
              <a:t>https://www.enkor.kr/taxi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2. </a:t>
            </a:r>
            <a:r>
              <a:rPr lang="zh-CN" altLang="en-US" dirty="0" smtClean="0"/>
              <a:t>居家隔离时能购买日常用品的官网</a:t>
            </a:r>
            <a:endParaRPr lang="en-US" altLang="ko-KR" dirty="0" smtClean="0"/>
          </a:p>
          <a:p>
            <a:r>
              <a:rPr lang="ko-KR" altLang="en-US" dirty="0" smtClean="0"/>
              <a:t>     </a:t>
            </a:r>
            <a:r>
              <a:rPr lang="en-US" altLang="ko-KR" dirty="0" smtClean="0"/>
              <a:t>* </a:t>
            </a:r>
            <a:r>
              <a:rPr lang="zh-CN" altLang="en-US" dirty="0"/>
              <a:t>有</a:t>
            </a:r>
            <a:r>
              <a:rPr lang="zh-CN" altLang="en-US" dirty="0" smtClean="0"/>
              <a:t>关官网</a:t>
            </a:r>
            <a:r>
              <a:rPr lang="en-US" altLang="ko-KR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엔코위더스</a:t>
            </a:r>
            <a:r>
              <a:rPr lang="en-US" altLang="ko-KR" dirty="0" smtClean="0"/>
              <a:t>(</a:t>
            </a:r>
            <a:r>
              <a:rPr lang="en-US" altLang="ko-KR" dirty="0" smtClean="0">
                <a:hlinkClick r:id="rId3"/>
              </a:rPr>
              <a:t>https://enkor.kr</a:t>
            </a:r>
            <a:r>
              <a:rPr lang="en-US" altLang="ko-KR" dirty="0" smtClean="0"/>
              <a:t>), </a:t>
            </a:r>
            <a:r>
              <a:rPr lang="ko-KR" altLang="en-US" dirty="0" err="1" smtClean="0"/>
              <a:t>서울라이</a:t>
            </a:r>
            <a:r>
              <a:rPr lang="ko-KR" altLang="en-US" dirty="0" err="1"/>
              <a:t>프</a:t>
            </a:r>
            <a:r>
              <a:rPr lang="en-US" altLang="ko-KR" dirty="0" smtClean="0"/>
              <a:t>(</a:t>
            </a:r>
            <a:r>
              <a:rPr lang="en-US" altLang="ko-KR" dirty="0" smtClean="0">
                <a:hlinkClick r:id="rId4"/>
              </a:rPr>
              <a:t>https://seoullife.shop</a:t>
            </a:r>
            <a:r>
              <a:rPr lang="en-US" altLang="ko-KR" dirty="0" smtClean="0"/>
              <a:t>) </a:t>
            </a:r>
            <a:endParaRPr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722" y="2903549"/>
            <a:ext cx="4327641" cy="3514357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187" y="2903549"/>
            <a:ext cx="4436535" cy="351435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5013" y="36930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</a:rPr>
              <a:t>④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285013" y="369301"/>
            <a:ext cx="697627" cy="720880"/>
            <a:chOff x="285013" y="369301"/>
            <a:chExt cx="697627" cy="720880"/>
          </a:xfrm>
        </p:grpSpPr>
        <p:sp>
          <p:nvSpPr>
            <p:cNvPr id="20" name="타원 19"/>
            <p:cNvSpPr/>
            <p:nvPr/>
          </p:nvSpPr>
          <p:spPr>
            <a:xfrm>
              <a:off x="310765" y="423334"/>
              <a:ext cx="666847" cy="66684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5013" y="36930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④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91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476250" y="1219200"/>
            <a:ext cx="9088912" cy="542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285013" y="369301"/>
            <a:ext cx="697627" cy="720880"/>
            <a:chOff x="285013" y="369301"/>
            <a:chExt cx="697627" cy="720880"/>
          </a:xfrm>
        </p:grpSpPr>
        <p:sp>
          <p:nvSpPr>
            <p:cNvPr id="5" name="타원 4"/>
            <p:cNvSpPr/>
            <p:nvPr/>
          </p:nvSpPr>
          <p:spPr>
            <a:xfrm>
              <a:off x="310765" y="423334"/>
              <a:ext cx="666847" cy="66684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5013" y="36930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⑤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94546" y="464369"/>
            <a:ext cx="1818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隔离结束</a:t>
            </a:r>
            <a:endParaRPr lang="ko-KR" altLang="en-US" sz="3200" b="1" dirty="0"/>
          </a:p>
        </p:txBody>
      </p:sp>
      <p:grpSp>
        <p:nvGrpSpPr>
          <p:cNvPr id="14" name="그룹 13"/>
          <p:cNvGrpSpPr/>
          <p:nvPr/>
        </p:nvGrpSpPr>
        <p:grpSpPr>
          <a:xfrm>
            <a:off x="1150877" y="1759652"/>
            <a:ext cx="1800225" cy="1800225"/>
            <a:chOff x="994546" y="1628775"/>
            <a:chExt cx="1800225" cy="1800225"/>
          </a:xfrm>
        </p:grpSpPr>
        <p:sp>
          <p:nvSpPr>
            <p:cNvPr id="2" name="타원 1"/>
            <p:cNvSpPr/>
            <p:nvPr/>
          </p:nvSpPr>
          <p:spPr>
            <a:xfrm>
              <a:off x="994546" y="1628775"/>
              <a:ext cx="1800225" cy="1800225"/>
            </a:xfrm>
            <a:prstGeom prst="ellipse">
              <a:avLst/>
            </a:prstGeom>
            <a:noFill/>
            <a:ln w="1143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0" name="직선 연결선 9"/>
            <p:cNvCxnSpPr/>
            <p:nvPr/>
          </p:nvCxnSpPr>
          <p:spPr>
            <a:xfrm>
              <a:off x="1885950" y="1838325"/>
              <a:ext cx="0" cy="733425"/>
            </a:xfrm>
            <a:prstGeom prst="line">
              <a:avLst/>
            </a:prstGeom>
            <a:ln w="1143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 flipH="1">
              <a:off x="1885951" y="2057400"/>
              <a:ext cx="68152" cy="504825"/>
            </a:xfrm>
            <a:prstGeom prst="line">
              <a:avLst/>
            </a:prstGeom>
            <a:ln w="1143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3508362" y="2255949"/>
            <a:ext cx="52180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入境后在第</a:t>
            </a:r>
            <a:r>
              <a:rPr lang="en-US" altLang="zh-CN" sz="2800" dirty="0" smtClean="0"/>
              <a:t>15</a:t>
            </a:r>
            <a:r>
              <a:rPr lang="zh-CN" altLang="en-US" sz="2800" dirty="0" smtClean="0"/>
              <a:t>日的</a:t>
            </a:r>
            <a:r>
              <a:rPr lang="zh-CN" altLang="en-US" sz="2800" dirty="0" smtClean="0"/>
              <a:t>中午隔离结束</a:t>
            </a:r>
            <a:endParaRPr lang="en-US" altLang="ko-KR" sz="2800" dirty="0" smtClean="0"/>
          </a:p>
          <a:p>
            <a:r>
              <a:rPr lang="en-US" altLang="ko-KR" sz="2000" dirty="0" smtClean="0"/>
              <a:t>※</a:t>
            </a:r>
            <a:r>
              <a:rPr lang="zh-CN" altLang="en-US" sz="2000" dirty="0" smtClean="0"/>
              <a:t>必须确认隔离通知书</a:t>
            </a:r>
            <a:endParaRPr lang="en-US" altLang="ko-KR" sz="2000" dirty="0"/>
          </a:p>
        </p:txBody>
      </p:sp>
      <p:grpSp>
        <p:nvGrpSpPr>
          <p:cNvPr id="9" name="그룹 8"/>
          <p:cNvGrpSpPr/>
          <p:nvPr/>
        </p:nvGrpSpPr>
        <p:grpSpPr>
          <a:xfrm>
            <a:off x="7195629" y="3693165"/>
            <a:ext cx="1998338" cy="2799071"/>
            <a:chOff x="7195629" y="3693165"/>
            <a:chExt cx="1998338" cy="2799071"/>
          </a:xfrm>
        </p:grpSpPr>
        <p:grpSp>
          <p:nvGrpSpPr>
            <p:cNvPr id="17" name="그룹 16"/>
            <p:cNvGrpSpPr/>
            <p:nvPr/>
          </p:nvGrpSpPr>
          <p:grpSpPr>
            <a:xfrm rot="284861">
              <a:off x="7195629" y="3693165"/>
              <a:ext cx="1998338" cy="2799071"/>
              <a:chOff x="7058025" y="3912650"/>
              <a:chExt cx="1628775" cy="2478625"/>
            </a:xfrm>
            <a:solidFill>
              <a:schemeClr val="bg1"/>
            </a:solidFill>
          </p:grpSpPr>
          <p:sp>
            <p:nvSpPr>
              <p:cNvPr id="23" name="타원 22"/>
              <p:cNvSpPr/>
              <p:nvPr/>
            </p:nvSpPr>
            <p:spPr>
              <a:xfrm>
                <a:off x="7058025" y="4429125"/>
                <a:ext cx="1628775" cy="196215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타원 23"/>
              <p:cNvSpPr/>
              <p:nvPr/>
            </p:nvSpPr>
            <p:spPr>
              <a:xfrm rot="20415098">
                <a:off x="7359295" y="4048123"/>
                <a:ext cx="438150" cy="762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타원 24"/>
              <p:cNvSpPr/>
              <p:nvPr/>
            </p:nvSpPr>
            <p:spPr>
              <a:xfrm rot="1096914">
                <a:off x="7753439" y="3912650"/>
                <a:ext cx="438150" cy="762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2" name="그룹 21"/>
            <p:cNvGrpSpPr/>
            <p:nvPr/>
          </p:nvGrpSpPr>
          <p:grpSpPr>
            <a:xfrm rot="284861">
              <a:off x="7301229" y="3835771"/>
              <a:ext cx="1749715" cy="2552134"/>
              <a:chOff x="7058025" y="3912650"/>
              <a:chExt cx="1628775" cy="2478625"/>
            </a:xfrm>
            <a:solidFill>
              <a:srgbClr val="D16B05"/>
            </a:solidFill>
          </p:grpSpPr>
          <p:sp>
            <p:nvSpPr>
              <p:cNvPr id="19" name="타원 18"/>
              <p:cNvSpPr/>
              <p:nvPr/>
            </p:nvSpPr>
            <p:spPr>
              <a:xfrm>
                <a:off x="7058025" y="4429125"/>
                <a:ext cx="1628775" cy="19621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타원 19"/>
              <p:cNvSpPr/>
              <p:nvPr/>
            </p:nvSpPr>
            <p:spPr>
              <a:xfrm rot="20415098">
                <a:off x="7359295" y="4048123"/>
                <a:ext cx="438150" cy="76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타원 20"/>
              <p:cNvSpPr/>
              <p:nvPr/>
            </p:nvSpPr>
            <p:spPr>
              <a:xfrm rot="1096914">
                <a:off x="7753439" y="3912650"/>
                <a:ext cx="438150" cy="76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007" y="4789135"/>
              <a:ext cx="1156450" cy="1083208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694034" y="4576606"/>
            <a:ext cx="64171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zh-CN" dirty="0">
                <a:solidFill>
                  <a:srgbClr val="202124"/>
                </a:solidFill>
                <a:latin typeface="SimSun" panose="02010600030101010101" pitchFamily="2" charset="-122"/>
                <a:ea typeface="inherit"/>
              </a:rPr>
              <a:t>1</a:t>
            </a:r>
            <a:r>
              <a:rPr lang="ko-KR" altLang="zh-CN" dirty="0" smtClean="0">
                <a:solidFill>
                  <a:srgbClr val="202124"/>
                </a:solidFill>
                <a:latin typeface="SimSun" panose="02010600030101010101" pitchFamily="2" charset="-122"/>
                <a:ea typeface="inherit"/>
              </a:rPr>
              <a:t>.</a:t>
            </a:r>
            <a:r>
              <a:rPr lang="en-US" altLang="ko-KR" dirty="0" smtClean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dirty="0" smtClean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隔离结束后把</a:t>
            </a:r>
            <a:r>
              <a:rPr lang="zh-CN" altLang="ko-KR" dirty="0" smtClean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隔</a:t>
            </a:r>
            <a:r>
              <a:rPr lang="zh-CN" altLang="ko-KR" dirty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离期间产生的所有垃圾（包括食物垃</a:t>
            </a:r>
            <a:r>
              <a:rPr lang="zh-CN" altLang="ko-KR" dirty="0" smtClean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圾</a:t>
            </a:r>
            <a:r>
              <a:rPr lang="zh-CN" altLang="en-US" dirty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r>
              <a:rPr lang="zh-CN" altLang="ko-KR" dirty="0" smtClean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endParaRPr lang="en-US" altLang="zh-CN" dirty="0" smtClean="0">
              <a:solidFill>
                <a:srgbClr val="202124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dirty="0" smtClean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zh-CN" altLang="en-US" dirty="0" smtClean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都</a:t>
            </a:r>
            <a:r>
              <a:rPr lang="zh-CN" altLang="ko-KR" dirty="0" smtClean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放</a:t>
            </a:r>
            <a:r>
              <a:rPr lang="zh-CN" altLang="en-US" dirty="0" smtClean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在</a:t>
            </a:r>
            <a:r>
              <a:rPr lang="zh-CN" altLang="ko-KR" dirty="0" smtClean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橙</a:t>
            </a:r>
            <a:r>
              <a:rPr lang="zh-CN" altLang="ko-KR" dirty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色垃圾</a:t>
            </a:r>
            <a:r>
              <a:rPr lang="zh-CN" altLang="ko-KR" dirty="0" smtClean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袋</a:t>
            </a:r>
            <a:r>
              <a:rPr lang="zh-CN" altLang="en-US" dirty="0" smtClean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里</a:t>
            </a:r>
            <a:r>
              <a:rPr lang="zh-CN" altLang="ko-KR" dirty="0" smtClean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zh-CN" dirty="0">
              <a:solidFill>
                <a:srgbClr val="202124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</a:t>
            </a:r>
            <a:r>
              <a:rPr lang="ko-KR" altLang="zh-CN" dirty="0" smtClean="0">
                <a:solidFill>
                  <a:srgbClr val="202124"/>
                </a:solidFill>
                <a:latin typeface="SimSun" panose="02010600030101010101" pitchFamily="2" charset="-122"/>
                <a:ea typeface="inherit"/>
              </a:rPr>
              <a:t>※</a:t>
            </a:r>
            <a:r>
              <a:rPr lang="zh-CN" altLang="en-US" dirty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食物垃圾</a:t>
            </a:r>
            <a:r>
              <a:rPr lang="zh-CN" altLang="ko-KR" dirty="0" smtClean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应</a:t>
            </a:r>
            <a:r>
              <a:rPr lang="zh-CN" altLang="ko-KR" dirty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在隔</a:t>
            </a:r>
            <a:r>
              <a:rPr lang="zh-CN" altLang="ko-KR" dirty="0" smtClean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离</a:t>
            </a:r>
            <a:r>
              <a:rPr lang="zh-CN" altLang="en-US" dirty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期</a:t>
            </a:r>
            <a:r>
              <a:rPr lang="zh-CN" altLang="en-US" dirty="0" smtClean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间保存</a:t>
            </a:r>
            <a:r>
              <a:rPr lang="zh-CN" altLang="ko-KR" dirty="0" smtClean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在</a:t>
            </a:r>
            <a:r>
              <a:rPr lang="zh-CN" altLang="ko-KR" dirty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冰</a:t>
            </a:r>
            <a:r>
              <a:rPr lang="zh-CN" altLang="ko-KR" dirty="0" smtClean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箱</a:t>
            </a:r>
            <a:r>
              <a:rPr lang="zh-CN" altLang="en-US" dirty="0" smtClean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里</a:t>
            </a:r>
            <a:r>
              <a:rPr lang="zh-CN" altLang="en-US" dirty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zh-CN" dirty="0">
              <a:solidFill>
                <a:srgbClr val="202124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zh-CN" dirty="0">
                <a:solidFill>
                  <a:srgbClr val="202124"/>
                </a:solidFill>
                <a:latin typeface="SimSun" panose="02010600030101010101" pitchFamily="2" charset="-122"/>
                <a:ea typeface="inherit"/>
              </a:rPr>
              <a:t>2</a:t>
            </a:r>
            <a:r>
              <a:rPr lang="ko-KR" altLang="zh-CN" dirty="0" smtClean="0">
                <a:solidFill>
                  <a:srgbClr val="202124"/>
                </a:solidFill>
                <a:latin typeface="SimSun" panose="02010600030101010101" pitchFamily="2" charset="-122"/>
                <a:ea typeface="inherit"/>
              </a:rPr>
              <a:t>.</a:t>
            </a:r>
            <a:r>
              <a:rPr lang="en-US" altLang="ko-KR" dirty="0" smtClean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dirty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把</a:t>
            </a:r>
            <a:r>
              <a:rPr lang="zh-CN" altLang="ko-KR" dirty="0" smtClean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所</a:t>
            </a:r>
            <a:r>
              <a:rPr lang="zh-CN" altLang="ko-KR" dirty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有垃圾</a:t>
            </a:r>
            <a:r>
              <a:rPr lang="zh-CN" altLang="ko-KR" dirty="0" smtClean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放</a:t>
            </a:r>
            <a:r>
              <a:rPr lang="zh-CN" altLang="en-US" dirty="0" smtClean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在</a:t>
            </a:r>
            <a:r>
              <a:rPr lang="zh-CN" altLang="ko-KR" dirty="0" smtClean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橙</a:t>
            </a:r>
            <a:r>
              <a:rPr lang="zh-CN" altLang="ko-KR" dirty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色</a:t>
            </a:r>
            <a:r>
              <a:rPr lang="zh-CN" altLang="ko-KR" dirty="0" smtClean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袋</a:t>
            </a:r>
            <a:r>
              <a:rPr lang="zh-CN" altLang="en-US" dirty="0" smtClean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里后</a:t>
            </a:r>
            <a:r>
              <a:rPr lang="zh-CN" altLang="ko-KR" dirty="0" smtClean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再</a:t>
            </a:r>
            <a:r>
              <a:rPr lang="zh-CN" altLang="ko-KR" dirty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次</a:t>
            </a:r>
            <a:r>
              <a:rPr lang="zh-CN" altLang="ko-KR" dirty="0" smtClean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放</a:t>
            </a:r>
            <a:r>
              <a:rPr lang="zh-CN" altLang="en-US" dirty="0" smtClean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在普通垃圾袋</a:t>
            </a:r>
            <a:endParaRPr lang="en-US" altLang="zh-CN" dirty="0" smtClean="0">
              <a:solidFill>
                <a:srgbClr val="202124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（</a:t>
            </a:r>
            <a:r>
              <a:rPr lang="zh-CN" altLang="ko-KR" dirty="0" smtClean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白</a:t>
            </a:r>
            <a:r>
              <a:rPr lang="zh-CN" altLang="ko-KR" dirty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色垃圾</a:t>
            </a:r>
            <a:r>
              <a:rPr lang="zh-CN" altLang="ko-KR" dirty="0" smtClean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袋</a:t>
            </a:r>
            <a:r>
              <a:rPr lang="zh-CN" altLang="en-US" dirty="0" smtClean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）里。</a:t>
            </a:r>
            <a:endParaRPr lang="en-US" altLang="zh-CN" dirty="0">
              <a:solidFill>
                <a:srgbClr val="202124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</a:t>
            </a:r>
            <a:r>
              <a:rPr lang="ko-KR" altLang="zh-CN" dirty="0" smtClean="0">
                <a:solidFill>
                  <a:srgbClr val="202124"/>
                </a:solidFill>
                <a:latin typeface="SimSun" panose="02010600030101010101" pitchFamily="2" charset="-122"/>
                <a:ea typeface="inherit"/>
              </a:rPr>
              <a:t>※</a:t>
            </a:r>
            <a:r>
              <a:rPr lang="zh-CN" altLang="en-US" dirty="0" smtClean="0">
                <a:solidFill>
                  <a:srgbClr val="202124"/>
                </a:solidFill>
                <a:latin typeface="SimSun" panose="02010600030101010101" pitchFamily="2" charset="-122"/>
                <a:ea typeface="inherit"/>
              </a:rPr>
              <a:t>需要</a:t>
            </a:r>
            <a:r>
              <a:rPr lang="zh-CN" altLang="ko-KR" b="1" dirty="0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双</a:t>
            </a:r>
            <a:r>
              <a:rPr lang="zh-CN" altLang="ko-KR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层包</a:t>
            </a:r>
            <a:r>
              <a:rPr lang="zh-CN" altLang="ko-KR" b="1" dirty="0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装</a:t>
            </a:r>
            <a:r>
              <a:rPr lang="zh-CN" altLang="en-US" dirty="0" smtClean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ko-KR" altLang="ko-KR" sz="600" dirty="0" smtClean="0">
                <a:latin typeface="SimSun" panose="02010600030101010101" pitchFamily="2" charset="-122"/>
              </a:rPr>
              <a:t> </a:t>
            </a:r>
            <a:r>
              <a:rPr lang="en-US" altLang="ko-KR" b="1" dirty="0">
                <a:solidFill>
                  <a:srgbClr val="FF0000"/>
                </a:solidFill>
                <a:hlinkClick r:id="rId3"/>
              </a:rPr>
              <a:t>https://youtu.be/bkgylC3SuxE</a:t>
            </a:r>
            <a:r>
              <a:rPr lang="en-US" altLang="ko-KR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429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105" descr="75.png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898"/>
            <a:ext cx="9910708" cy="660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240" y="921340"/>
            <a:ext cx="2799519" cy="28239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45382" y="4378336"/>
            <a:ext cx="7532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 smtClean="0">
                <a:latin typeface="Frutiger 45 Light" panose="020B0800000000000000" pitchFamily="34" charset="0"/>
              </a:rPr>
              <a:t>Hope to see you soon!</a:t>
            </a:r>
            <a:endParaRPr lang="ko-KR" altLang="en-US" sz="5400" b="1" dirty="0">
              <a:latin typeface="Frutiger 45 Light" panose="020B08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21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/>
          <p:cNvGrpSpPr/>
          <p:nvPr/>
        </p:nvGrpSpPr>
        <p:grpSpPr>
          <a:xfrm>
            <a:off x="0" y="864524"/>
            <a:ext cx="10750918" cy="5793971"/>
            <a:chOff x="0" y="847898"/>
            <a:chExt cx="10750918" cy="5793971"/>
          </a:xfrm>
        </p:grpSpPr>
        <p:sp>
          <p:nvSpPr>
            <p:cNvPr id="18" name="직사각형 17"/>
            <p:cNvSpPr/>
            <p:nvPr/>
          </p:nvSpPr>
          <p:spPr>
            <a:xfrm>
              <a:off x="0" y="847898"/>
              <a:ext cx="9906000" cy="579397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68634" y="1061817"/>
              <a:ext cx="10682284" cy="5423599"/>
              <a:chOff x="68634" y="745937"/>
              <a:chExt cx="10682284" cy="5423599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F31105-4053-4C5F-B688-18DFE7678849}"/>
                  </a:ext>
                </a:extLst>
              </p:cNvPr>
              <p:cNvSpPr txBox="1"/>
              <p:nvPr/>
            </p:nvSpPr>
            <p:spPr>
              <a:xfrm flipH="1">
                <a:off x="387070" y="1479314"/>
                <a:ext cx="4395787" cy="429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42950">
                  <a:defRPr/>
                </a:pPr>
                <a:endParaRPr lang="en-US" altLang="ko-KR" sz="1300" b="1" dirty="0">
                  <a:solidFill>
                    <a:srgbClr val="4F81BD">
                      <a:lumMod val="50000"/>
                    </a:srgbClr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  <a:p>
                <a:pPr algn="ctr" defTabSz="742950">
                  <a:defRPr/>
                </a:pPr>
                <a:endParaRPr lang="en-US" altLang="ko-KR" sz="894" b="1" dirty="0">
                  <a:solidFill>
                    <a:srgbClr val="4F81BD">
                      <a:lumMod val="50000"/>
                    </a:srgbClr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</p:txBody>
          </p:sp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0E149621-EA6C-46AA-8618-7F33758374F4}"/>
                  </a:ext>
                </a:extLst>
              </p:cNvPr>
              <p:cNvSpPr/>
              <p:nvPr/>
            </p:nvSpPr>
            <p:spPr>
              <a:xfrm>
                <a:off x="184901" y="745937"/>
                <a:ext cx="4567352" cy="52949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1138" kern="0" dirty="0">
                  <a:solidFill>
                    <a:sysClr val="windowText" lastClr="000000"/>
                  </a:solidFill>
                  <a:latin typeface="나눔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DD5CF5-6EC3-45D5-8A7C-9999144148D6}"/>
                  </a:ext>
                </a:extLst>
              </p:cNvPr>
              <p:cNvSpPr txBox="1"/>
              <p:nvPr/>
            </p:nvSpPr>
            <p:spPr>
              <a:xfrm flipH="1">
                <a:off x="4952999" y="1191736"/>
                <a:ext cx="4643438" cy="2174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42950">
                  <a:defRPr/>
                </a:pPr>
                <a:r>
                  <a:rPr lang="en-US" altLang="ko-KR" sz="1950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[</a:t>
                </a:r>
                <a:r>
                  <a:rPr lang="ko-KR" altLang="en-US" sz="1950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서울 </a:t>
                </a:r>
                <a:r>
                  <a:rPr lang="en-US" altLang="ko-KR" sz="1950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Seoul </a:t>
                </a:r>
                <a:r>
                  <a:rPr lang="ko-KR" altLang="en-US" sz="1950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캠퍼스</a:t>
                </a:r>
                <a:r>
                  <a:rPr lang="en-US" altLang="ko-KR" sz="1950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] </a:t>
                </a:r>
              </a:p>
              <a:p>
                <a:pPr defTabSz="742950">
                  <a:defRPr/>
                </a:pPr>
                <a:r>
                  <a:rPr lang="ko-KR" altLang="en-US" sz="1625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어학연수생 담당자 연락처</a:t>
                </a:r>
                <a:endParaRPr lang="en-US" altLang="ko-KR" sz="1625" b="1" dirty="0">
                  <a:solidFill>
                    <a:srgbClr val="4F81BD">
                      <a:lumMod val="50000"/>
                    </a:srgbClr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  <a:p>
                <a:pPr defTabSz="742950">
                  <a:defRPr/>
                </a:pPr>
                <a:endParaRPr lang="en-US" altLang="ko-KR" sz="1625" b="1" dirty="0">
                  <a:solidFill>
                    <a:srgbClr val="4F81BD">
                      <a:lumMod val="50000"/>
                    </a:srgbClr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  <a:p>
                <a:pPr defTabSz="742950">
                  <a:defRPr/>
                </a:pPr>
                <a:r>
                  <a:rPr lang="en-US" altLang="ko-KR" sz="1625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Phone number : 010-5216-1513</a:t>
                </a:r>
              </a:p>
              <a:p>
                <a:pPr defTabSz="742950">
                  <a:defRPr/>
                </a:pPr>
                <a:r>
                  <a:rPr lang="en-US" altLang="ko-KR" sz="1625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KAKAOTALK ID : mju1513</a:t>
                </a:r>
              </a:p>
              <a:p>
                <a:pPr defTabSz="742950">
                  <a:defRPr/>
                </a:pPr>
                <a:r>
                  <a:rPr lang="en-US" altLang="ko-KR" sz="1625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WECHAT ID : </a:t>
                </a:r>
                <a:r>
                  <a:rPr lang="en-US" altLang="ko-KR" sz="1625" b="1" dirty="0" err="1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myongji_university</a:t>
                </a:r>
                <a:endParaRPr lang="en-US" altLang="ko-KR" sz="1625" b="1" dirty="0">
                  <a:solidFill>
                    <a:srgbClr val="4F81BD">
                      <a:lumMod val="50000"/>
                    </a:srgbClr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  <a:p>
                <a:pPr defTabSz="742950">
                  <a:defRPr/>
                </a:pPr>
                <a:endParaRPr lang="en-US" altLang="ko-KR" sz="1727" b="1" dirty="0">
                  <a:solidFill>
                    <a:srgbClr val="4F81BD">
                      <a:lumMod val="50000"/>
                    </a:srgbClr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  <a:p>
                <a:pPr defTabSz="742950">
                  <a:defRPr/>
                </a:pPr>
                <a:endParaRPr lang="en-US" altLang="ko-KR" sz="1727" b="1" dirty="0">
                  <a:solidFill>
                    <a:srgbClr val="4F81BD">
                      <a:lumMod val="50000"/>
                    </a:srgbClr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</p:txBody>
          </p:sp>
          <p:grpSp>
            <p:nvGrpSpPr>
              <p:cNvPr id="8" name="그룹 7">
                <a:extLst>
                  <a:ext uri="{FF2B5EF4-FFF2-40B4-BE49-F238E27FC236}">
                    <a16:creationId xmlns:a16="http://schemas.microsoft.com/office/drawing/2014/main" id="{344BF475-620C-4EE4-8E19-831027C03407}"/>
                  </a:ext>
                </a:extLst>
              </p:cNvPr>
              <p:cNvGrpSpPr/>
              <p:nvPr/>
            </p:nvGrpSpPr>
            <p:grpSpPr>
              <a:xfrm>
                <a:off x="4974219" y="745938"/>
                <a:ext cx="4735872" cy="2869550"/>
                <a:chOff x="2890301" y="1406556"/>
                <a:chExt cx="5828765" cy="3531754"/>
              </a:xfrm>
            </p:grpSpPr>
            <p:sp>
              <p:nvSpPr>
                <p:cNvPr id="16" name="직사각형 15">
                  <a:extLst>
                    <a:ext uri="{FF2B5EF4-FFF2-40B4-BE49-F238E27FC236}">
                      <a16:creationId xmlns:a16="http://schemas.microsoft.com/office/drawing/2014/main" id="{0C7D4F52-49D6-4A33-9FB2-8D9D0C4EC3AD}"/>
                    </a:ext>
                  </a:extLst>
                </p:cNvPr>
                <p:cNvSpPr/>
                <p:nvPr/>
              </p:nvSpPr>
              <p:spPr>
                <a:xfrm>
                  <a:off x="2890301" y="1406556"/>
                  <a:ext cx="5809672" cy="320350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42950">
                    <a:defRPr/>
                  </a:pPr>
                  <a:endParaRPr lang="ko-KR" altLang="en-US" sz="864" dirty="0">
                    <a:solidFill>
                      <a:prstClr val="white"/>
                    </a:solidFill>
                    <a:latin typeface="Calibri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89A971D-164F-4187-BDFA-561B6654B190}"/>
                    </a:ext>
                  </a:extLst>
                </p:cNvPr>
                <p:cNvSpPr txBox="1"/>
                <p:nvPr/>
              </p:nvSpPr>
              <p:spPr>
                <a:xfrm flipH="1">
                  <a:off x="3004066" y="1585123"/>
                  <a:ext cx="5715000" cy="33531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42950">
                    <a:defRPr/>
                  </a:pPr>
                  <a:r>
                    <a:rPr lang="en-US" altLang="ko-KR" sz="2275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[</a:t>
                  </a:r>
                  <a:r>
                    <a:rPr lang="ko-KR" altLang="en-US" sz="2275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서울 </a:t>
                  </a:r>
                  <a:r>
                    <a:rPr lang="en-US" altLang="ko-KR" sz="2275" b="1" u="sng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Seoul</a:t>
                  </a:r>
                  <a:r>
                    <a:rPr lang="en-US" altLang="ko-KR" sz="2275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 </a:t>
                  </a:r>
                  <a:r>
                    <a:rPr lang="ko-KR" altLang="en-US" sz="2275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캠퍼스</a:t>
                  </a:r>
                  <a:r>
                    <a:rPr lang="en-US" altLang="ko-KR" sz="2275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] </a:t>
                  </a:r>
                </a:p>
                <a:p>
                  <a:pPr defTabSz="742950">
                    <a:defRPr/>
                  </a:pPr>
                  <a:r>
                    <a:rPr lang="ko-KR" altLang="en-US" sz="1625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어학연수생 담당자 연락처</a:t>
                  </a:r>
                  <a:endParaRPr lang="en-US" altLang="ko-KR" sz="1625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  <a:p>
                  <a:pPr defTabSz="742950">
                    <a:defRPr/>
                  </a:pPr>
                  <a:endParaRPr lang="en-US" altLang="ko-KR" sz="1625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  <a:p>
                  <a:pPr defTabSz="742950">
                    <a:defRPr/>
                  </a:pPr>
                  <a:r>
                    <a:rPr lang="en-US" altLang="ko-KR" sz="1950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Phone number : </a:t>
                  </a:r>
                  <a:r>
                    <a:rPr lang="en-US" altLang="ko-KR" sz="2275" b="1" dirty="0">
                      <a:solidFill>
                        <a:srgbClr val="C00000"/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010-5216-1513</a:t>
                  </a:r>
                  <a:endParaRPr lang="en-US" altLang="ko-KR" sz="1950" b="1" dirty="0">
                    <a:solidFill>
                      <a:srgbClr val="C00000"/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  <a:p>
                  <a:pPr defTabSz="742950">
                    <a:defRPr/>
                  </a:pPr>
                  <a:r>
                    <a:rPr lang="en-US" altLang="ko-KR" sz="1950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KAKAOTALK ID : mju1513</a:t>
                  </a:r>
                </a:p>
                <a:p>
                  <a:pPr defTabSz="742950">
                    <a:defRPr/>
                  </a:pPr>
                  <a:r>
                    <a:rPr lang="en-US" altLang="ko-KR" sz="1950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WECHAT ID : </a:t>
                  </a:r>
                  <a:r>
                    <a:rPr lang="en-US" altLang="ko-KR" sz="1950" b="1" dirty="0" err="1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myongji_university</a:t>
                  </a:r>
                  <a:endParaRPr lang="en-US" altLang="ko-KR" sz="1950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  <a:p>
                  <a:pPr lvl="0">
                    <a:defRPr/>
                  </a:pPr>
                  <a:r>
                    <a:rPr lang="en-US" altLang="ko-KR" sz="1950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ZALO ID : +82) 01052161513</a:t>
                  </a:r>
                </a:p>
                <a:p>
                  <a:pPr defTabSz="742950">
                    <a:defRPr/>
                  </a:pPr>
                  <a:endParaRPr lang="en-US" altLang="ko-KR" sz="1727" b="1" dirty="0">
                    <a:solidFill>
                      <a:prstClr val="black"/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  <a:p>
                  <a:pPr defTabSz="742950">
                    <a:defRPr/>
                  </a:pPr>
                  <a:endParaRPr lang="en-US" altLang="ko-KR" sz="1727" b="1" dirty="0">
                    <a:solidFill>
                      <a:prstClr val="black"/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</p:txBody>
            </p:sp>
          </p:grpSp>
          <p:grpSp>
            <p:nvGrpSpPr>
              <p:cNvPr id="9" name="그룹 8">
                <a:extLst>
                  <a:ext uri="{FF2B5EF4-FFF2-40B4-BE49-F238E27FC236}">
                    <a16:creationId xmlns:a16="http://schemas.microsoft.com/office/drawing/2014/main" id="{4B976BC2-FAD0-4020-B691-C816ADCCF8CF}"/>
                  </a:ext>
                </a:extLst>
              </p:cNvPr>
              <p:cNvGrpSpPr/>
              <p:nvPr/>
            </p:nvGrpSpPr>
            <p:grpSpPr>
              <a:xfrm>
                <a:off x="4982517" y="3491217"/>
                <a:ext cx="5768401" cy="2662851"/>
                <a:chOff x="3929479" y="3786320"/>
                <a:chExt cx="7099571" cy="3277355"/>
              </a:xfrm>
            </p:grpSpPr>
            <p:sp>
              <p:nvSpPr>
                <p:cNvPr id="14" name="직사각형 13">
                  <a:extLst>
                    <a:ext uri="{FF2B5EF4-FFF2-40B4-BE49-F238E27FC236}">
                      <a16:creationId xmlns:a16="http://schemas.microsoft.com/office/drawing/2014/main" id="{70BA8616-A7E4-4E6B-86B8-6D47B31E58EF}"/>
                    </a:ext>
                  </a:extLst>
                </p:cNvPr>
                <p:cNvSpPr/>
                <p:nvPr/>
              </p:nvSpPr>
              <p:spPr>
                <a:xfrm>
                  <a:off x="3929479" y="3786320"/>
                  <a:ext cx="5799460" cy="3138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742950">
                    <a:defRPr/>
                  </a:pPr>
                  <a:endParaRPr lang="en-US" altLang="ko-KR" sz="894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4BAA0EE-9B22-43E7-810E-12B564E693FF}"/>
                    </a:ext>
                  </a:extLst>
                </p:cNvPr>
                <p:cNvSpPr txBox="1"/>
                <p:nvPr/>
              </p:nvSpPr>
              <p:spPr>
                <a:xfrm flipH="1">
                  <a:off x="3988544" y="4037600"/>
                  <a:ext cx="7040506" cy="30260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42950">
                    <a:defRPr/>
                  </a:pPr>
                  <a:r>
                    <a:rPr lang="en-US" altLang="ko-KR" sz="2275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[</a:t>
                  </a:r>
                  <a:r>
                    <a:rPr lang="ko-KR" altLang="en-US" sz="2275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용인 </a:t>
                  </a:r>
                  <a:r>
                    <a:rPr lang="en-US" altLang="ko-KR" sz="2275" b="1" u="sng" dirty="0" err="1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Yongin</a:t>
                  </a:r>
                  <a:r>
                    <a:rPr lang="en-US" altLang="ko-KR" sz="2275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 </a:t>
                  </a:r>
                  <a:r>
                    <a:rPr lang="ko-KR" altLang="en-US" sz="2275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캠퍼스</a:t>
                  </a:r>
                  <a:r>
                    <a:rPr lang="en-US" altLang="ko-KR" sz="2275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]</a:t>
                  </a:r>
                </a:p>
                <a:p>
                  <a:pPr defTabSz="742950">
                    <a:defRPr/>
                  </a:pPr>
                  <a:r>
                    <a:rPr lang="ko-KR" altLang="en-US" sz="1625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어학연수생 담당자 연락처</a:t>
                  </a:r>
                  <a:endParaRPr lang="en-US" altLang="ko-KR" sz="1625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  <a:p>
                  <a:pPr defTabSz="742950">
                    <a:defRPr/>
                  </a:pPr>
                  <a:endParaRPr lang="en-US" altLang="ko-KR" sz="1625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  <a:p>
                  <a:pPr defTabSz="742950">
                    <a:defRPr/>
                  </a:pPr>
                  <a:r>
                    <a:rPr lang="en-US" altLang="ko-KR" sz="1950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Phone number : </a:t>
                  </a:r>
                  <a:r>
                    <a:rPr lang="en-US" altLang="ko-KR" sz="2275" b="1" dirty="0">
                      <a:solidFill>
                        <a:srgbClr val="C00000"/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010-8071-1513</a:t>
                  </a:r>
                </a:p>
                <a:p>
                  <a:pPr defTabSz="742950">
                    <a:defRPr/>
                  </a:pPr>
                  <a:r>
                    <a:rPr lang="en-US" altLang="ko-KR" sz="1950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KAKAOTALK ID : </a:t>
                  </a:r>
                  <a:r>
                    <a:rPr lang="en-US" altLang="ko-KR" sz="1950" b="1" dirty="0" err="1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yonginmyongji_univ</a:t>
                  </a:r>
                  <a:endParaRPr lang="en-US" altLang="ko-KR" sz="1950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  <a:p>
                  <a:pPr lvl="0">
                    <a:defRPr/>
                  </a:pPr>
                  <a:r>
                    <a:rPr lang="en-US" altLang="ko-KR" sz="1950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WECHAT ID : </a:t>
                  </a:r>
                  <a:r>
                    <a:rPr lang="en-US" altLang="ko-KR" sz="1950" b="1" dirty="0" err="1">
                      <a:solidFill>
                        <a:srgbClr val="C00000"/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yongin_mju</a:t>
                  </a:r>
                  <a:r>
                    <a:rPr lang="en-US" altLang="ko-KR" sz="1950" b="1" dirty="0">
                      <a:solidFill>
                        <a:srgbClr val="C00000"/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 </a:t>
                  </a:r>
                </a:p>
                <a:p>
                  <a:pPr defTabSz="742950">
                    <a:defRPr/>
                  </a:pPr>
                  <a:r>
                    <a:rPr lang="en-US" altLang="ko-KR" sz="1950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ZALO ID : +82) 01080711513</a:t>
                  </a:r>
                </a:p>
                <a:p>
                  <a:pPr defTabSz="742950">
                    <a:defRPr/>
                  </a:pPr>
                  <a:endParaRPr lang="en-US" altLang="ko-KR" sz="1727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</p:txBody>
            </p:sp>
          </p:grpSp>
          <p:cxnSp>
            <p:nvCxnSpPr>
              <p:cNvPr id="10" name="직선 연결선 9">
                <a:extLst>
                  <a:ext uri="{FF2B5EF4-FFF2-40B4-BE49-F238E27FC236}">
                    <a16:creationId xmlns:a16="http://schemas.microsoft.com/office/drawing/2014/main" id="{A09CA15F-3CA8-46A2-B09E-47A2BCAAE9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30507" y="1581005"/>
                <a:ext cx="439578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직선 연결선 10">
                <a:extLst>
                  <a:ext uri="{FF2B5EF4-FFF2-40B4-BE49-F238E27FC236}">
                    <a16:creationId xmlns:a16="http://schemas.microsoft.com/office/drawing/2014/main" id="{C9BDA26C-E453-43AE-B0FD-F74DDB606E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66654" y="4481513"/>
                <a:ext cx="439578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제목 40">
                <a:extLst>
                  <a:ext uri="{FF2B5EF4-FFF2-40B4-BE49-F238E27FC236}">
                    <a16:creationId xmlns:a16="http://schemas.microsoft.com/office/drawing/2014/main" id="{56CDEEC4-F30A-4BBC-86CB-8628D02930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634" y="1810417"/>
                <a:ext cx="4853940" cy="2000548"/>
              </a:xfrm>
              <a:prstGeom prst="rect">
                <a:avLst/>
              </a:prstGeom>
            </p:spPr>
            <p:txBody>
              <a:bodyPr/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 latinLnBrk="0"/>
                <a:r>
                  <a:rPr lang="en-US" altLang="ko-KR" sz="1625" dirty="0">
                    <a:solidFill>
                      <a:sysClr val="windowText" lastClr="000000"/>
                    </a:solidFill>
                    <a:latin typeface="나눔"/>
                  </a:rPr>
                  <a:t/>
                </a:r>
                <a:br>
                  <a:rPr lang="en-US" altLang="ko-KR" sz="1625" dirty="0">
                    <a:solidFill>
                      <a:sysClr val="windowText" lastClr="000000"/>
                    </a:solidFill>
                    <a:latin typeface="나눔"/>
                  </a:rPr>
                </a:br>
                <a:r>
                  <a:rPr lang="en-US" altLang="ko-KR" sz="1625" dirty="0">
                    <a:solidFill>
                      <a:sysClr val="windowText" lastClr="000000"/>
                    </a:solidFill>
                    <a:latin typeface="나눔"/>
                  </a:rPr>
                  <a:t/>
                </a:r>
                <a:br>
                  <a:rPr lang="en-US" altLang="ko-KR" sz="1625" dirty="0">
                    <a:solidFill>
                      <a:sysClr val="windowText" lastClr="000000"/>
                    </a:solidFill>
                    <a:latin typeface="나눔"/>
                  </a:rPr>
                </a:br>
                <a:endParaRPr lang="ko-KR" altLang="en-US" sz="1625" kern="0" dirty="0">
                  <a:solidFill>
                    <a:sysClr val="windowText" lastClr="000000"/>
                  </a:solidFill>
                  <a:latin typeface="나눔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D502D09-11EF-4FEA-A3F1-4F1AD30C5C22}"/>
                  </a:ext>
                </a:extLst>
              </p:cNvPr>
              <p:cNvSpPr txBox="1"/>
              <p:nvPr/>
            </p:nvSpPr>
            <p:spPr>
              <a:xfrm flipH="1">
                <a:off x="242990" y="1169193"/>
                <a:ext cx="4395787" cy="5000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ko-KR" sz="1463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※ </a:t>
                </a:r>
                <a:r>
                  <a:rPr lang="ko-KR" altLang="en-US" sz="1463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입국 전</a:t>
                </a:r>
                <a:r>
                  <a:rPr lang="en-US" altLang="ko-KR" sz="1463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, </a:t>
                </a:r>
                <a:r>
                  <a:rPr lang="ko-KR" altLang="en-US" sz="1463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각 캠퍼스 메신저 아이디를 추가하세요</a:t>
                </a:r>
                <a:r>
                  <a:rPr lang="en-US" altLang="ko-KR" sz="1463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.</a:t>
                </a:r>
              </a:p>
              <a:p>
                <a:pPr algn="ctr">
                  <a:defRPr/>
                </a:pPr>
                <a:r>
                  <a:rPr lang="en-US" altLang="ko-KR" sz="1463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 </a:t>
                </a:r>
              </a:p>
              <a:p>
                <a:pPr lvl="0" algn="ctr">
                  <a:defRPr/>
                </a:pPr>
                <a:r>
                  <a:rPr lang="en-US" altLang="ko-KR" sz="1950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Before the entry, install the app (</a:t>
                </a:r>
                <a:r>
                  <a:rPr lang="en-US" altLang="ko-KR" sz="1950" b="1" dirty="0" err="1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Kakaotalk</a:t>
                </a:r>
                <a:r>
                  <a:rPr lang="en-US" altLang="ko-KR" sz="1950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) </a:t>
                </a:r>
              </a:p>
              <a:p>
                <a:pPr lvl="0" algn="ctr">
                  <a:defRPr/>
                </a:pPr>
                <a:r>
                  <a:rPr lang="en-US" altLang="ko-KR" sz="1950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and add ID for each campus.</a:t>
                </a:r>
              </a:p>
              <a:p>
                <a:pPr lvl="0" algn="ctr">
                  <a:defRPr/>
                </a:pPr>
                <a:endParaRPr lang="en-US" altLang="ko-KR" sz="1463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lvl="0" algn="ctr">
                  <a:defRPr/>
                </a:pPr>
                <a:r>
                  <a:rPr lang="zh-CN" altLang="en-US" sz="1950" b="1" dirty="0">
                    <a:solidFill>
                      <a:srgbClr val="4F81BD">
                        <a:lumMod val="50000"/>
                      </a:srgbClr>
                    </a:solidFill>
                  </a:rPr>
                  <a:t>入境前，请务必添加各校区的微信。</a:t>
                </a:r>
                <a:endParaRPr lang="en-US" altLang="zh-CN" sz="1950" b="1" dirty="0">
                  <a:solidFill>
                    <a:srgbClr val="4F81BD">
                      <a:lumMod val="50000"/>
                    </a:srgbClr>
                  </a:solidFill>
                </a:endParaRPr>
              </a:p>
              <a:p>
                <a:pPr lvl="0" algn="ctr">
                  <a:defRPr/>
                </a:pPr>
                <a:endParaRPr lang="en-US" altLang="zh-CN" sz="1463" b="1" dirty="0">
                  <a:solidFill>
                    <a:srgbClr val="4F81BD">
                      <a:lumMod val="50000"/>
                    </a:srgbClr>
                  </a:solidFill>
                </a:endParaRPr>
              </a:p>
              <a:p>
                <a:pPr lvl="0" algn="ctr">
                  <a:defRPr/>
                </a:pPr>
                <a:r>
                  <a:rPr lang="vi-VN" altLang="zh-CN" sz="162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Trước khi nhập cảnh, vui lòng kết bạn </a:t>
                </a:r>
                <a:endParaRPr lang="en-US" altLang="zh-CN" sz="1625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lvl="0" algn="ctr">
                  <a:defRPr/>
                </a:pPr>
                <a:r>
                  <a:rPr lang="vi-VN" altLang="zh-CN" sz="162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với nhà trường qua tài khoản ZALO</a:t>
                </a:r>
                <a:endParaRPr lang="en-US" altLang="zh-CN" sz="1625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lvl="0" algn="ctr">
                  <a:defRPr/>
                </a:pPr>
                <a:r>
                  <a:rPr lang="vi-VN" altLang="zh-CN" sz="162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 tương ứng với</a:t>
                </a:r>
                <a:r>
                  <a:rPr lang="en-US" altLang="zh-CN" sz="162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 </a:t>
                </a:r>
                <a:r>
                  <a:rPr lang="vi-VN" altLang="zh-CN" sz="162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cơ sở mình theo học. </a:t>
                </a:r>
                <a:endParaRPr lang="en-US" altLang="zh-CN" sz="1625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lvl="0" algn="ctr">
                  <a:defRPr/>
                </a:pPr>
                <a:r>
                  <a:rPr lang="az-Cyrl-AZ" altLang="ko-KR" sz="1625" dirty="0"/>
                  <a:t/>
                </a:r>
                <a:br>
                  <a:rPr lang="az-Cyrl-AZ" altLang="ko-KR" sz="1625" dirty="0"/>
                </a:br>
                <a:r>
                  <a:rPr lang="az-Cyrl-AZ" altLang="ko-KR" sz="162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Оруулахын өмнө програмыг суулгана уу (</a:t>
                </a:r>
                <a:r>
                  <a:rPr lang="en-US" altLang="ko-KR" sz="1625" b="1" dirty="0" err="1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Kakaotalk</a:t>
                </a:r>
                <a:r>
                  <a:rPr lang="en-US" altLang="ko-KR" sz="162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) </a:t>
                </a:r>
                <a:r>
                  <a:rPr lang="az-Cyrl-AZ" altLang="ko-KR" sz="162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оюутны хотхон бүрт </a:t>
                </a:r>
                <a:r>
                  <a:rPr lang="en-US" altLang="ko-KR" sz="162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ID </a:t>
                </a:r>
                <a:r>
                  <a:rPr lang="az-Cyrl-AZ" altLang="ko-KR" sz="162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нэмж оруулаарай.</a:t>
                </a:r>
                <a:endParaRPr lang="en-US" altLang="ko-KR" sz="1625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lvl="0" algn="ctr">
                  <a:defRPr/>
                </a:pPr>
                <a:endParaRPr lang="en-US" altLang="zh-CN" sz="1625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algn="ctr">
                  <a:defRPr/>
                </a:pPr>
                <a:endParaRPr lang="vi-VN" altLang="zh-CN" sz="853" b="1" dirty="0">
                  <a:solidFill>
                    <a:srgbClr val="4F81BD">
                      <a:lumMod val="50000"/>
                    </a:srgbClr>
                  </a:solidFill>
                </a:endParaRPr>
              </a:p>
              <a:p>
                <a:pPr lvl="0" algn="ctr">
                  <a:defRPr/>
                </a:pPr>
                <a:endParaRPr lang="az-Cyrl-AZ" altLang="zh-CN" sz="1463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lvl="0" algn="ctr">
                  <a:defRPr/>
                </a:pPr>
                <a:endParaRPr lang="az-Cyrl-AZ" altLang="zh-CN" sz="1463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lvl="0" algn="ctr">
                  <a:defRPr/>
                </a:pPr>
                <a:endParaRPr lang="en-US" altLang="zh-CN" sz="1463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965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0" y="872837"/>
            <a:ext cx="9906000" cy="5793971"/>
            <a:chOff x="0" y="847898"/>
            <a:chExt cx="9906000" cy="5793971"/>
          </a:xfrm>
        </p:grpSpPr>
        <p:sp>
          <p:nvSpPr>
            <p:cNvPr id="11" name="직사각형 10"/>
            <p:cNvSpPr/>
            <p:nvPr/>
          </p:nvSpPr>
          <p:spPr>
            <a:xfrm>
              <a:off x="0" y="847898"/>
              <a:ext cx="9906000" cy="579397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94350" y="1063608"/>
              <a:ext cx="9470737" cy="5362161"/>
              <a:chOff x="194350" y="780976"/>
              <a:chExt cx="9470737" cy="5362161"/>
            </a:xfrm>
          </p:grpSpPr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48A6007B-63AF-493A-8504-84480B54A5AE}"/>
                  </a:ext>
                </a:extLst>
              </p:cNvPr>
              <p:cNvSpPr/>
              <p:nvPr/>
            </p:nvSpPr>
            <p:spPr>
              <a:xfrm>
                <a:off x="1981200" y="3337350"/>
                <a:ext cx="4452259" cy="2607446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38" b="1" spc="-4" dirty="0">
                  <a:solidFill>
                    <a:schemeClr val="tx1"/>
                  </a:solidFill>
                  <a:latin typeface="맑은 고딕"/>
                </a:endParaRPr>
              </a:p>
            </p:txBody>
          </p:sp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B89908FF-C771-4541-A588-912021920266}"/>
                  </a:ext>
                </a:extLst>
              </p:cNvPr>
              <p:cNvSpPr/>
              <p:nvPr/>
            </p:nvSpPr>
            <p:spPr>
              <a:xfrm>
                <a:off x="194350" y="780976"/>
                <a:ext cx="4680000" cy="26325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sz="975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algn="ctr"/>
                <a:endParaRPr lang="en-US" altLang="ko-KR" sz="975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algn="ctr"/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1. </a:t>
                </a:r>
                <a:r>
                  <a:rPr lang="ko-KR" altLang="en-US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메신저 아이디 추가 </a:t>
                </a: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(</a:t>
                </a:r>
                <a:r>
                  <a:rPr lang="en-US" altLang="ko-KR" sz="1138" b="1" dirty="0" err="1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kakaotalk</a:t>
                </a: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/</a:t>
                </a:r>
                <a:r>
                  <a:rPr lang="en-US" altLang="ko-KR" sz="1138" b="1" dirty="0" err="1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wechat</a:t>
                </a: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/</a:t>
                </a:r>
                <a:r>
                  <a:rPr lang="en-US" altLang="ko-KR" sz="1138" b="1" dirty="0" err="1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zalo</a:t>
                </a: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)</a:t>
                </a:r>
                <a:b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</a:b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2.</a:t>
                </a:r>
                <a:r>
                  <a:rPr lang="ko-KR" altLang="en-US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 메시지 보내기</a:t>
                </a: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 (</a:t>
                </a:r>
                <a:r>
                  <a:rPr lang="ko-KR" altLang="en-US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영문명</a:t>
                </a: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 / </a:t>
                </a:r>
                <a:r>
                  <a:rPr lang="ko-KR" altLang="en-US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생년월일 </a:t>
                </a: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/ </a:t>
                </a:r>
                <a:r>
                  <a:rPr lang="ko-KR" altLang="en-US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입국날짜</a:t>
                </a: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)</a:t>
                </a:r>
                <a:r>
                  <a:rPr lang="en-US" altLang="ko-KR" sz="97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/>
                </a:r>
                <a:br>
                  <a:rPr lang="en-US" altLang="ko-KR" sz="97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</a:b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/>
                </a:r>
                <a:b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</a:br>
                <a:r>
                  <a:rPr lang="en-US" altLang="ko-KR" sz="1300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Step1. Add the </a:t>
                </a:r>
                <a:r>
                  <a:rPr lang="en-US" altLang="ko-KR" sz="1300" b="1" dirty="0" err="1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kakaotalk</a:t>
                </a:r>
                <a:r>
                  <a:rPr lang="en-US" altLang="ko-KR" sz="1300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 ID for each campus</a:t>
                </a:r>
                <a:br>
                  <a:rPr lang="en-US" altLang="ko-KR" sz="1300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</a:br>
                <a:r>
                  <a:rPr lang="en-US" altLang="ko-KR" sz="1300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Step2. Send a message</a:t>
                </a:r>
              </a:p>
              <a:p>
                <a:pPr algn="ctr"/>
                <a:r>
                  <a:rPr lang="en-US" altLang="ko-KR" sz="1300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 (English name/Date of birth/Date of flight)</a:t>
                </a: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/>
                </a:r>
                <a:b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</a:b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/>
                </a:r>
                <a:b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</a:br>
                <a:r>
                  <a:rPr lang="zh-CN" altLang="en-US" sz="1138" b="1" dirty="0">
                    <a:solidFill>
                      <a:srgbClr val="4F81BD">
                        <a:lumMod val="50000"/>
                      </a:srgbClr>
                    </a:solidFill>
                    <a:latin typeface="휴먼편지체" panose="02030504000101010101" pitchFamily="18" charset="-127"/>
                    <a:ea typeface="휴먼편지체" panose="02030504000101010101" pitchFamily="18" charset="-127"/>
                  </a:rPr>
                  <a:t>第一</a:t>
                </a:r>
                <a:r>
                  <a:rPr lang="en-US" altLang="zh-CN" sz="1138" b="1" dirty="0">
                    <a:solidFill>
                      <a:srgbClr val="4F81BD">
                        <a:lumMod val="50000"/>
                      </a:srgbClr>
                    </a:solidFill>
                    <a:latin typeface="휴먼편지체" panose="02030504000101010101" pitchFamily="18" charset="-127"/>
                    <a:ea typeface="휴먼편지체" panose="02030504000101010101" pitchFamily="18" charset="-127"/>
                  </a:rPr>
                  <a:t>. </a:t>
                </a:r>
                <a:r>
                  <a:rPr lang="zh-CN" altLang="en-US" sz="1138" b="1" dirty="0">
                    <a:solidFill>
                      <a:srgbClr val="4F81BD">
                        <a:lumMod val="50000"/>
                      </a:srgbClr>
                    </a:solidFill>
                    <a:latin typeface="휴먼편지체" panose="02030504000101010101" pitchFamily="18" charset="-127"/>
                    <a:ea typeface="휴먼편지체" panose="02030504000101010101" pitchFamily="18" charset="-127"/>
                  </a:rPr>
                  <a:t> 添加各小区的微信</a:t>
                </a:r>
                <a:r>
                  <a:rPr lang="en-US" altLang="zh-CN" sz="1138" b="1" dirty="0">
                    <a:solidFill>
                      <a:srgbClr val="4F81BD">
                        <a:lumMod val="50000"/>
                      </a:srgbClr>
                    </a:solidFill>
                    <a:latin typeface="휴먼편지체" panose="02030504000101010101" pitchFamily="18" charset="-127"/>
                    <a:ea typeface="휴먼편지체" panose="02030504000101010101" pitchFamily="18" charset="-127"/>
                  </a:rPr>
                  <a:t/>
                </a:r>
                <a:br>
                  <a:rPr lang="en-US" altLang="zh-CN" sz="1138" b="1" dirty="0">
                    <a:solidFill>
                      <a:srgbClr val="4F81BD">
                        <a:lumMod val="50000"/>
                      </a:srgbClr>
                    </a:solidFill>
                    <a:latin typeface="휴먼편지체" panose="02030504000101010101" pitchFamily="18" charset="-127"/>
                    <a:ea typeface="휴먼편지체" panose="02030504000101010101" pitchFamily="18" charset="-127"/>
                  </a:rPr>
                </a:br>
                <a:r>
                  <a:rPr lang="zh-CN" altLang="en-US" sz="1138" b="1" dirty="0">
                    <a:solidFill>
                      <a:srgbClr val="4F81BD">
                        <a:lumMod val="50000"/>
                      </a:srgbClr>
                    </a:solidFill>
                    <a:latin typeface="휴먼편지체" panose="02030504000101010101" pitchFamily="18" charset="-127"/>
                    <a:ea typeface="휴먼편지체" panose="02030504000101010101" pitchFamily="18" charset="-127"/>
                  </a:rPr>
                  <a:t>第二</a:t>
                </a:r>
                <a:r>
                  <a:rPr lang="en-US" altLang="zh-CN" sz="1138" b="1" dirty="0">
                    <a:solidFill>
                      <a:srgbClr val="4F81BD">
                        <a:lumMod val="50000"/>
                      </a:srgbClr>
                    </a:solidFill>
                    <a:latin typeface="휴먼편지체" panose="02030504000101010101" pitchFamily="18" charset="-127"/>
                    <a:ea typeface="휴먼편지체" panose="02030504000101010101" pitchFamily="18" charset="-127"/>
                  </a:rPr>
                  <a:t>.  </a:t>
                </a:r>
                <a:r>
                  <a:rPr lang="zh-CN" altLang="en-US" sz="1138" b="1" dirty="0">
                    <a:solidFill>
                      <a:srgbClr val="4F81BD">
                        <a:lumMod val="50000"/>
                      </a:srgbClr>
                    </a:solidFill>
                    <a:latin typeface="휴먼편지체" panose="02030504000101010101" pitchFamily="18" charset="-127"/>
                    <a:ea typeface="휴먼편지체" panose="02030504000101010101" pitchFamily="18" charset="-127"/>
                  </a:rPr>
                  <a:t>发送信息（护照上英文名、出生日期、航班日期）</a:t>
                </a:r>
                <a:endParaRPr lang="en-US" altLang="zh-CN" sz="1138" b="1" dirty="0">
                  <a:solidFill>
                    <a:srgbClr val="4F81BD">
                      <a:lumMod val="50000"/>
                    </a:srgbClr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endParaRPr>
              </a:p>
              <a:p>
                <a:pPr algn="ctr"/>
                <a:endParaRPr lang="en-US" altLang="zh-CN" sz="975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algn="ctr"/>
                <a:r>
                  <a:rPr lang="vi-VN" altLang="zh-CN" sz="97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Bước 1: Kết bạn ZALO với trường (theo đúng ID tài khoản tương ứng với cơ sở mình học)</a:t>
                </a:r>
              </a:p>
              <a:p>
                <a:pPr algn="ctr"/>
                <a:r>
                  <a:rPr lang="vi-VN" altLang="zh-CN" sz="97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Bước 2: Nhắn tin cho trường với nội dung Tên tiếng Anh/Ngày tháng năm sinh/ Ngày nhập cảnh)</a:t>
                </a:r>
                <a:r>
                  <a:rPr lang="en-US" altLang="zh-CN" sz="975" b="1" spc="-4" dirty="0">
                    <a:solidFill>
                      <a:schemeClr val="tx1"/>
                    </a:solidFill>
                    <a:latin typeface="맑은 고딕"/>
                  </a:rPr>
                  <a:t/>
                </a:r>
                <a:br>
                  <a:rPr lang="en-US" altLang="zh-CN" sz="975" b="1" spc="-4" dirty="0">
                    <a:solidFill>
                      <a:schemeClr val="tx1"/>
                    </a:solidFill>
                    <a:latin typeface="맑은 고딕"/>
                  </a:rPr>
                </a:br>
                <a:endParaRPr lang="ko-KR" altLang="en-US" sz="975" b="1" spc="-4" dirty="0">
                  <a:solidFill>
                    <a:schemeClr val="tx1"/>
                  </a:solidFill>
                  <a:latin typeface="맑은 고딕"/>
                </a:endParaRPr>
              </a:p>
              <a:p>
                <a:pPr algn="ctr"/>
                <a:endParaRPr lang="ko-KR" altLang="en-US" sz="1463" dirty="0"/>
              </a:p>
            </p:txBody>
          </p:sp>
          <p:grpSp>
            <p:nvGrpSpPr>
              <p:cNvPr id="7" name="그룹 6">
                <a:extLst>
                  <a:ext uri="{FF2B5EF4-FFF2-40B4-BE49-F238E27FC236}">
                    <a16:creationId xmlns:a16="http://schemas.microsoft.com/office/drawing/2014/main" id="{3DD00B72-73D1-4F70-AFC0-39D1CCC269DE}"/>
                  </a:ext>
                </a:extLst>
              </p:cNvPr>
              <p:cNvGrpSpPr/>
              <p:nvPr/>
            </p:nvGrpSpPr>
            <p:grpSpPr>
              <a:xfrm>
                <a:off x="194350" y="780977"/>
                <a:ext cx="9470737" cy="5362160"/>
                <a:chOff x="272473" y="38582"/>
                <a:chExt cx="11656292" cy="6599582"/>
              </a:xfrm>
            </p:grpSpPr>
            <p:pic>
              <p:nvPicPr>
                <p:cNvPr id="8" name="그림 7">
                  <a:extLst>
                    <a:ext uri="{FF2B5EF4-FFF2-40B4-BE49-F238E27FC236}">
                      <a16:creationId xmlns:a16="http://schemas.microsoft.com/office/drawing/2014/main" id="{8127162E-1FDA-40B7-B29C-252A7D8A1BDC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146800" y="38582"/>
                  <a:ext cx="5760000" cy="3240000"/>
                </a:xfrm>
                <a:prstGeom prst="rect">
                  <a:avLst/>
                </a:prstGeom>
              </p:spPr>
            </p:pic>
            <p:pic>
              <p:nvPicPr>
                <p:cNvPr id="9" name="그림 8">
                  <a:extLst>
                    <a:ext uri="{FF2B5EF4-FFF2-40B4-BE49-F238E27FC236}">
                      <a16:creationId xmlns:a16="http://schemas.microsoft.com/office/drawing/2014/main" id="{DDB46740-066A-406B-BD87-EE94CFDC6A2C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2473" y="3398164"/>
                  <a:ext cx="5760000" cy="3240000"/>
                </a:xfrm>
                <a:prstGeom prst="rect">
                  <a:avLst/>
                </a:prstGeom>
              </p:spPr>
            </p:pic>
            <p:pic>
              <p:nvPicPr>
                <p:cNvPr id="10" name="그림 9">
                  <a:extLst>
                    <a:ext uri="{FF2B5EF4-FFF2-40B4-BE49-F238E27FC236}">
                      <a16:creationId xmlns:a16="http://schemas.microsoft.com/office/drawing/2014/main" id="{65AD9C55-DBCF-4BEE-9B21-40CD64E34CE7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168765" y="3395510"/>
                  <a:ext cx="5760000" cy="3240000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193752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직사각형 71"/>
          <p:cNvSpPr/>
          <p:nvPr/>
        </p:nvSpPr>
        <p:spPr>
          <a:xfrm>
            <a:off x="527270" y="1375033"/>
            <a:ext cx="8848725" cy="537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90860" y="413203"/>
            <a:ext cx="4815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002060"/>
                </a:solidFill>
                <a:latin typeface="+mj-ea"/>
                <a:ea typeface="+mj-ea"/>
              </a:rPr>
              <a:t>入境及居家隔离程</a:t>
            </a:r>
            <a:r>
              <a:rPr lang="zh-CN" altLang="en-US" sz="4000" b="1" dirty="0" smtClean="0">
                <a:solidFill>
                  <a:srgbClr val="002060"/>
                </a:solidFill>
                <a:latin typeface="+mj-ea"/>
                <a:ea typeface="+mj-ea"/>
              </a:rPr>
              <a:t>序</a:t>
            </a:r>
            <a:endParaRPr lang="ko-KR" altLang="en-US" sz="40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cxnSp>
        <p:nvCxnSpPr>
          <p:cNvPr id="23" name="직선 연결선 22"/>
          <p:cNvCxnSpPr/>
          <p:nvPr/>
        </p:nvCxnSpPr>
        <p:spPr>
          <a:xfrm flipH="1">
            <a:off x="1455322" y="5387277"/>
            <a:ext cx="3150524" cy="16626"/>
          </a:xfrm>
          <a:prstGeom prst="line">
            <a:avLst/>
          </a:prstGeom>
          <a:ln w="146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그룹 68"/>
          <p:cNvGrpSpPr/>
          <p:nvPr/>
        </p:nvGrpSpPr>
        <p:grpSpPr>
          <a:xfrm>
            <a:off x="445517" y="1449013"/>
            <a:ext cx="8793800" cy="5039652"/>
            <a:chOff x="638140" y="1502573"/>
            <a:chExt cx="8155606" cy="4706615"/>
          </a:xfrm>
        </p:grpSpPr>
        <p:cxnSp>
          <p:nvCxnSpPr>
            <p:cNvPr id="13" name="꺾인 연결선 12"/>
            <p:cNvCxnSpPr/>
            <p:nvPr/>
          </p:nvCxnSpPr>
          <p:spPr>
            <a:xfrm>
              <a:off x="1405857" y="2727182"/>
              <a:ext cx="3254294" cy="2429691"/>
            </a:xfrm>
            <a:prstGeom prst="bentConnector3">
              <a:avLst>
                <a:gd name="adj1" fmla="val 197449"/>
              </a:avLst>
            </a:prstGeom>
            <a:ln w="1428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타원 38"/>
            <p:cNvSpPr/>
            <p:nvPr/>
          </p:nvSpPr>
          <p:spPr>
            <a:xfrm>
              <a:off x="1101109" y="2347857"/>
              <a:ext cx="758649" cy="75864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37384" y="1668592"/>
              <a:ext cx="1318972" cy="431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latin typeface="+mn-ea"/>
                </a:rPr>
                <a:t>到达机场</a:t>
              </a:r>
              <a:endParaRPr lang="ko-KR" altLang="en-US" sz="2400" b="1" dirty="0">
                <a:latin typeface="+mn-ea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947007" y="1545910"/>
              <a:ext cx="1846739" cy="66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latin typeface="+mn-ea"/>
                </a:rPr>
                <a:t>滞留区</a:t>
              </a:r>
              <a:r>
                <a:rPr lang="zh-CN" altLang="en-US" sz="2000" b="1" dirty="0" smtClean="0">
                  <a:latin typeface="+mn-ea"/>
                </a:rPr>
                <a:t>保健所</a:t>
              </a:r>
              <a:r>
                <a:rPr lang="zh-CN" altLang="en-US" sz="2000" b="1" dirty="0" smtClean="0">
                  <a:latin typeface="+mn-ea"/>
                </a:rPr>
                <a:t>：</a:t>
              </a:r>
              <a:endParaRPr lang="en-US" altLang="zh-CN" sz="2000" b="1" dirty="0" smtClean="0">
                <a:latin typeface="+mn-ea"/>
              </a:endParaRPr>
            </a:p>
            <a:p>
              <a:pPr algn="ctr"/>
              <a:r>
                <a:rPr lang="zh-CN" altLang="en-US" sz="2000" b="1" dirty="0" smtClean="0">
                  <a:solidFill>
                    <a:srgbClr val="FF0000"/>
                  </a:solidFill>
                  <a:latin typeface="+mn-ea"/>
                </a:rPr>
                <a:t>第二批</a:t>
              </a:r>
              <a:r>
                <a:rPr lang="zh-CN" altLang="en-US" sz="2000" b="1" dirty="0" smtClean="0">
                  <a:latin typeface="+mn-ea"/>
                </a:rPr>
                <a:t>核</a:t>
              </a:r>
              <a:r>
                <a:rPr lang="zh-CN" altLang="en-US" sz="2000" b="1" dirty="0" smtClean="0">
                  <a:latin typeface="+mn-ea"/>
                </a:rPr>
                <a:t>酸检测</a:t>
              </a:r>
              <a:endParaRPr lang="ko-KR" altLang="en-US" sz="2000" b="1" dirty="0">
                <a:latin typeface="+mn-ea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60992" y="5736076"/>
              <a:ext cx="1935940" cy="431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b="1" dirty="0" smtClean="0">
                  <a:latin typeface="+mn-ea"/>
                </a:rPr>
                <a:t>14</a:t>
              </a:r>
              <a:r>
                <a:rPr lang="zh-CN" altLang="en-US" sz="2400" b="1" dirty="0" smtClean="0">
                  <a:latin typeface="+mn-ea"/>
                </a:rPr>
                <a:t>日居家隔离</a:t>
              </a:r>
              <a:endParaRPr lang="ko-KR" altLang="en-US" sz="2400" b="1" dirty="0">
                <a:latin typeface="+mn-ea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35429" y="5736076"/>
              <a:ext cx="1318972" cy="431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latin typeface="+mn-ea"/>
                </a:rPr>
                <a:t>隔离结束</a:t>
              </a:r>
              <a:endParaRPr lang="ko-KR" altLang="en-US" sz="2400" b="1" dirty="0">
                <a:latin typeface="+mn-ea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159111" y="2358826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①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60" name="타원 59"/>
            <p:cNvSpPr/>
            <p:nvPr/>
          </p:nvSpPr>
          <p:spPr>
            <a:xfrm>
              <a:off x="4186149" y="2344898"/>
              <a:ext cx="758649" cy="75864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236763" y="2347857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②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63" name="타원 62"/>
            <p:cNvSpPr/>
            <p:nvPr/>
          </p:nvSpPr>
          <p:spPr>
            <a:xfrm>
              <a:off x="7431798" y="4778836"/>
              <a:ext cx="758649" cy="75864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491052" y="4778836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④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65" name="타원 64"/>
            <p:cNvSpPr/>
            <p:nvPr/>
          </p:nvSpPr>
          <p:spPr>
            <a:xfrm>
              <a:off x="7460541" y="2344898"/>
              <a:ext cx="758649" cy="75864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521563" y="2358826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③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67" name="타원 66"/>
            <p:cNvSpPr/>
            <p:nvPr/>
          </p:nvSpPr>
          <p:spPr>
            <a:xfrm>
              <a:off x="4186149" y="4743140"/>
              <a:ext cx="758649" cy="75864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248056" y="476852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⑤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타원 20"/>
            <p:cNvSpPr/>
            <p:nvPr/>
          </p:nvSpPr>
          <p:spPr>
            <a:xfrm>
              <a:off x="1184194" y="4802930"/>
              <a:ext cx="758649" cy="75864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46102" y="4828311"/>
              <a:ext cx="646998" cy="66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⑥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8140" y="1502573"/>
              <a:ext cx="1998379" cy="83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 smtClean="0">
                  <a:latin typeface="+mn-ea"/>
                </a:rPr>
                <a:t>所在国家：</a:t>
              </a:r>
              <a:endParaRPr lang="en-US" altLang="zh-CN" sz="2000" b="1" dirty="0" smtClean="0">
                <a:latin typeface="+mn-ea"/>
              </a:endParaRPr>
            </a:p>
            <a:p>
              <a:pPr algn="ctr"/>
              <a:r>
                <a:rPr lang="zh-CN" altLang="en-US" sz="2000" b="1" dirty="0" smtClean="0">
                  <a:solidFill>
                    <a:srgbClr val="FF0000"/>
                  </a:solidFill>
                  <a:latin typeface="+mn-ea"/>
                </a:rPr>
                <a:t>第一批</a:t>
              </a:r>
              <a:r>
                <a:rPr lang="zh-CN" altLang="en-US" sz="2000" b="1" dirty="0" smtClean="0">
                  <a:latin typeface="+mn-ea"/>
                </a:rPr>
                <a:t>核</a:t>
              </a:r>
              <a:r>
                <a:rPr lang="zh-CN" altLang="en-US" sz="2000" b="1" dirty="0" smtClean="0">
                  <a:latin typeface="+mn-ea"/>
                </a:rPr>
                <a:t>酸检</a:t>
              </a:r>
              <a:r>
                <a:rPr lang="zh-CN" altLang="en-US" sz="2000" b="1" dirty="0" smtClean="0">
                  <a:latin typeface="+mn-ea"/>
                </a:rPr>
                <a:t>测</a:t>
              </a:r>
              <a:endParaRPr lang="en-US" altLang="zh-CN" sz="2000" b="1" dirty="0" smtClean="0">
                <a:latin typeface="+mn-ea"/>
              </a:endParaRPr>
            </a:p>
            <a:p>
              <a:pPr algn="ctr"/>
              <a:r>
                <a:rPr lang="en-US" altLang="ko-KR" sz="1200" b="1" dirty="0" smtClean="0">
                  <a:latin typeface="+mn-ea"/>
                </a:rPr>
                <a:t>※</a:t>
              </a:r>
              <a:r>
                <a:rPr lang="zh-CN" altLang="en-US" sz="1200" b="1" dirty="0" smtClean="0">
                  <a:latin typeface="+mn-ea"/>
                </a:rPr>
                <a:t>出发前</a:t>
              </a:r>
              <a:r>
                <a:rPr lang="en-US" altLang="zh-CN" sz="1200" b="1" dirty="0" smtClean="0">
                  <a:latin typeface="+mn-ea"/>
                </a:rPr>
                <a:t>72</a:t>
              </a:r>
              <a:r>
                <a:rPr lang="zh-CN" altLang="en-US" sz="1200" b="1" dirty="0" smtClean="0">
                  <a:latin typeface="+mn-ea"/>
                </a:rPr>
                <a:t>小时内的检查报告</a:t>
              </a:r>
              <a:endParaRPr lang="ko-KR" altLang="en-US" sz="1200" b="1" dirty="0">
                <a:latin typeface="+mn-ea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57768" y="5605569"/>
              <a:ext cx="3404767" cy="6036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 smtClean="0">
                  <a:latin typeface="+mn-ea"/>
                </a:rPr>
                <a:t>隔离结束一日前</a:t>
              </a:r>
              <a:endParaRPr lang="en-US" altLang="zh-CN" b="1" dirty="0" smtClean="0">
                <a:latin typeface="+mn-ea"/>
              </a:endParaRPr>
            </a:p>
            <a:p>
              <a:pPr algn="ctr"/>
              <a:r>
                <a:rPr lang="zh-CN" altLang="en-US" b="1" dirty="0" smtClean="0">
                  <a:latin typeface="+mn-ea"/>
                </a:rPr>
                <a:t>在滞</a:t>
              </a:r>
              <a:r>
                <a:rPr lang="zh-CN" altLang="en-US" b="1" dirty="0">
                  <a:latin typeface="+mn-ea"/>
                </a:rPr>
                <a:t>留区</a:t>
              </a:r>
              <a:r>
                <a:rPr lang="zh-CN" altLang="en-US" b="1" dirty="0" smtClean="0">
                  <a:latin typeface="+mn-ea"/>
                </a:rPr>
                <a:t>保健所</a:t>
              </a:r>
              <a:r>
                <a:rPr lang="zh-CN" altLang="en-US" b="1" dirty="0" smtClean="0">
                  <a:latin typeface="+mn-ea"/>
                </a:rPr>
                <a:t>：</a:t>
              </a:r>
              <a:r>
                <a:rPr lang="zh-CN" altLang="en-US" b="1" dirty="0" smtClean="0">
                  <a:solidFill>
                    <a:srgbClr val="FF0000"/>
                  </a:solidFill>
                  <a:latin typeface="+mn-ea"/>
                </a:rPr>
                <a:t>第三批</a:t>
              </a:r>
              <a:r>
                <a:rPr lang="zh-CN" altLang="en-US" b="1" dirty="0" smtClean="0">
                  <a:latin typeface="+mn-ea"/>
                </a:rPr>
                <a:t>核</a:t>
              </a:r>
              <a:r>
                <a:rPr lang="zh-CN" altLang="en-US" b="1" dirty="0" smtClean="0">
                  <a:latin typeface="+mn-ea"/>
                </a:rPr>
                <a:t>酸检测</a:t>
              </a:r>
              <a:endParaRPr lang="ko-KR" altLang="en-US" b="1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596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397428" y="1375033"/>
            <a:ext cx="9054143" cy="537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285013" y="369301"/>
            <a:ext cx="752218" cy="757976"/>
            <a:chOff x="285013" y="369301"/>
            <a:chExt cx="752218" cy="757976"/>
          </a:xfrm>
        </p:grpSpPr>
        <p:sp>
          <p:nvSpPr>
            <p:cNvPr id="6" name="타원 5"/>
            <p:cNvSpPr/>
            <p:nvPr/>
          </p:nvSpPr>
          <p:spPr>
            <a:xfrm>
              <a:off x="310765" y="423334"/>
              <a:ext cx="666847" cy="66684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5013" y="369301"/>
              <a:ext cx="752218" cy="757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①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77612" y="455901"/>
            <a:ext cx="6162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/>
              <a:t>所在国</a:t>
            </a:r>
            <a:r>
              <a:rPr lang="zh-CN" altLang="en-US" sz="3200" b="1" dirty="0" smtClean="0"/>
              <a:t>家：</a:t>
            </a:r>
            <a:r>
              <a:rPr lang="zh-CN" altLang="en-US" sz="3200" b="1" dirty="0" smtClean="0">
                <a:solidFill>
                  <a:srgbClr val="FF0000"/>
                </a:solidFill>
                <a:latin typeface="+mn-ea"/>
              </a:rPr>
              <a:t>第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一批</a:t>
            </a:r>
            <a:r>
              <a:rPr lang="zh-CN" altLang="en-US" sz="3200" b="1" dirty="0">
                <a:latin typeface="+mn-ea"/>
              </a:rPr>
              <a:t>核</a:t>
            </a:r>
            <a:r>
              <a:rPr lang="zh-CN" altLang="en-US" sz="3200" b="1" dirty="0" smtClean="0">
                <a:latin typeface="+mn-ea"/>
              </a:rPr>
              <a:t>酸</a:t>
            </a:r>
            <a:r>
              <a:rPr lang="en-US" altLang="zh-CN" sz="3200" b="1" dirty="0" smtClean="0">
                <a:latin typeface="+mn-ea"/>
              </a:rPr>
              <a:t>(PCR)</a:t>
            </a:r>
            <a:r>
              <a:rPr lang="zh-CN" altLang="en-US" sz="3200" b="1" dirty="0" smtClean="0">
                <a:latin typeface="+mn-ea"/>
              </a:rPr>
              <a:t>检</a:t>
            </a:r>
            <a:r>
              <a:rPr lang="zh-CN" altLang="en-US" sz="3200" b="1" dirty="0">
                <a:latin typeface="+mn-ea"/>
              </a:rPr>
              <a:t>测</a:t>
            </a:r>
            <a:endParaRPr lang="en-US" altLang="zh-CN" sz="3200" b="1" dirty="0">
              <a:latin typeface="+mn-ea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395166"/>
              </p:ext>
            </p:extLst>
          </p:nvPr>
        </p:nvGraphicFramePr>
        <p:xfrm>
          <a:off x="606829" y="1602448"/>
          <a:ext cx="8603673" cy="4297121"/>
        </p:xfrm>
        <a:graphic>
          <a:graphicData uri="http://schemas.openxmlformats.org/drawingml/2006/table">
            <a:tbl>
              <a:tblPr/>
              <a:tblGrid>
                <a:gridCol w="1460630">
                  <a:extLst>
                    <a:ext uri="{9D8B030D-6E8A-4147-A177-3AD203B41FA5}">
                      <a16:colId xmlns:a16="http://schemas.microsoft.com/office/drawing/2014/main" val="116407008"/>
                    </a:ext>
                  </a:extLst>
                </a:gridCol>
                <a:gridCol w="7143043">
                  <a:extLst>
                    <a:ext uri="{9D8B030D-6E8A-4147-A177-3AD203B41FA5}">
                      <a16:colId xmlns:a16="http://schemas.microsoft.com/office/drawing/2014/main" val="1774678911"/>
                    </a:ext>
                  </a:extLst>
                </a:gridCol>
              </a:tblGrid>
              <a:tr h="299889">
                <a:tc>
                  <a:txBody>
                    <a:bodyPr/>
                    <a:lstStyle/>
                    <a:p>
                      <a:pPr marL="256540" marR="0" indent="-25654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分 类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9720" marR="39720" marT="10982" marB="1098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3370" marR="0" indent="-293370" algn="ctr" fontAlgn="base" latinLnBrk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基 准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9720" marR="39720" marT="10982" marB="109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233964"/>
                  </a:ext>
                </a:extLst>
              </a:tr>
              <a:tr h="683060">
                <a:tc>
                  <a:txBody>
                    <a:bodyPr/>
                    <a:lstStyle/>
                    <a:p>
                      <a:pPr marL="256540" marR="0" indent="-25654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①</a:t>
                      </a:r>
                      <a:r>
                        <a:rPr lang="zh-CN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检测方式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9720" marR="39720" marT="10982" marB="1098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680" marR="0" indent="-36068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altLang="ko-KR" sz="1000" kern="0" spc="-9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‣ </a:t>
                      </a:r>
                      <a:r>
                        <a:rPr lang="zh-CN" altLang="en-US" sz="1000" kern="0" spc="-9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基于</a:t>
                      </a:r>
                      <a:r>
                        <a:rPr lang="en-US" altLang="ko-KR" sz="1000" kern="0" spc="-9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1000" kern="0" spc="-1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NAATs(Nucleic acid amplification tests) </a:t>
                      </a:r>
                      <a:r>
                        <a:rPr lang="zh-CN" altLang="en-US" sz="1000" b="1" kern="0" spc="-13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方式的检查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241300" marR="0" indent="-24130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ko-KR" altLang="en-US" sz="10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* </a:t>
                      </a:r>
                      <a:r>
                        <a:rPr lang="zh-CN" altLang="en-US" sz="10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权限于基于基因检测</a:t>
                      </a:r>
                      <a:r>
                        <a:rPr lang="en-US" altLang="ko-KR" sz="10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RT-PCR</a:t>
                      </a:r>
                      <a:r>
                        <a:rPr lang="en-US" altLang="ko-KR" sz="1000" kern="0" spc="-8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LAMP, TMA, SDA, NEAR </a:t>
                      </a:r>
                      <a:r>
                        <a:rPr lang="zh-CN" altLang="en-US" sz="10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等</a:t>
                      </a:r>
                      <a:r>
                        <a:rPr lang="en-US" altLang="ko-KR" sz="10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r>
                        <a:rPr lang="zh-CN" altLang="en-US" sz="10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的检测。</a:t>
                      </a:r>
                      <a:endParaRPr lang="en-US" altLang="zh-CN" sz="1000" kern="0" spc="-8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241300" marR="0" indent="-24130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ko-KR" altLang="en-US" sz="10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* </a:t>
                      </a:r>
                      <a:r>
                        <a:rPr lang="zh-CN" altLang="en-US" sz="1000" u="sng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不承认抗原、抗体检测</a:t>
                      </a:r>
                      <a:r>
                        <a:rPr lang="en-US" altLang="ko-KR" sz="1000" u="sng" kern="0" spc="-8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ea"/>
                          <a:ea typeface="+mj-ea"/>
                        </a:rPr>
                        <a:t>(</a:t>
                      </a:r>
                      <a:r>
                        <a:rPr lang="en-US" altLang="ko-KR" sz="1000" u="sng" kern="0" spc="-8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ea"/>
                          <a:ea typeface="+mj-ea"/>
                        </a:rPr>
                        <a:t>RAT, ELISA </a:t>
                      </a:r>
                      <a:r>
                        <a:rPr lang="zh-CN" altLang="en-US" sz="1000" u="sng" kern="0" spc="-8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ea"/>
                          <a:ea typeface="+mj-ea"/>
                        </a:rPr>
                        <a:t>等</a:t>
                      </a:r>
                      <a:r>
                        <a:rPr lang="en-US" altLang="ko-KR" sz="1000" u="sng" kern="0" spc="-8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ea"/>
                          <a:ea typeface="+mj-ea"/>
                        </a:rPr>
                        <a:t>)</a:t>
                      </a:r>
                      <a:r>
                        <a:rPr lang="ko-KR" altLang="en-US" sz="1000" u="none" kern="0" spc="0" baseline="0" dirty="0" smtClean="0">
                          <a:solidFill>
                            <a:srgbClr val="000000"/>
                          </a:solidFill>
                          <a:effectLst/>
                          <a:uFillTx/>
                          <a:latin typeface="+mj-ea"/>
                          <a:ea typeface="+mj-ea"/>
                        </a:rPr>
                        <a:t>  </a:t>
                      </a:r>
                      <a:endParaRPr lang="en-US" altLang="ko-KR" sz="1000" u="none" kern="0" spc="0" baseline="0" dirty="0" smtClean="0">
                        <a:solidFill>
                          <a:srgbClr val="000000"/>
                        </a:solidFill>
                        <a:effectLst/>
                        <a:uFillTx/>
                        <a:latin typeface="+mj-ea"/>
                        <a:ea typeface="+mj-ea"/>
                      </a:endParaRPr>
                    </a:p>
                  </a:txBody>
                  <a:tcPr marL="39720" marR="39720" marT="10982" marB="109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623525"/>
                  </a:ext>
                </a:extLst>
              </a:tr>
              <a:tr h="436926">
                <a:tc>
                  <a:txBody>
                    <a:bodyPr/>
                    <a:lstStyle/>
                    <a:p>
                      <a:pPr marL="256540" marR="0" indent="-25654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②</a:t>
                      </a:r>
                      <a:r>
                        <a:rPr lang="zh-CN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签发时间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9720" marR="39720" marT="10982" marB="1098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0" marR="0" indent="-38100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‣ </a:t>
                      </a:r>
                      <a:r>
                        <a:rPr lang="zh-CN" altLang="en-US" sz="2400" b="1" kern="0" spc="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以出发日为基准</a:t>
                      </a:r>
                      <a:r>
                        <a:rPr lang="en-US" altLang="zh-CN" sz="2400" b="1" kern="0" spc="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72</a:t>
                      </a:r>
                      <a:r>
                        <a:rPr lang="zh-CN" altLang="en-US" sz="2400" b="1" kern="0" spc="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小时内签发</a:t>
                      </a:r>
                      <a:r>
                        <a:rPr lang="ko-KR" altLang="en-US" sz="8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* </a:t>
                      </a:r>
                      <a:r>
                        <a:rPr lang="zh-CN" altLang="en-US" sz="8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例</a:t>
                      </a:r>
                      <a:r>
                        <a:rPr lang="en-US" altLang="ko-KR" sz="8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 </a:t>
                      </a:r>
                      <a:r>
                        <a:rPr lang="en-US" altLang="ko-KR" sz="800" kern="0" spc="-8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‘21.3.10. </a:t>
                      </a:r>
                      <a:r>
                        <a:rPr lang="en-US" altLang="ko-KR" sz="8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10:00</a:t>
                      </a:r>
                      <a:r>
                        <a:rPr lang="ko-KR" altLang="en-US" sz="8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zh-CN" altLang="en-US" sz="8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出发时</a:t>
                      </a:r>
                      <a:r>
                        <a:rPr lang="ko-KR" altLang="en-US" sz="8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zh-CN" altLang="en-US" sz="8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只认证</a:t>
                      </a:r>
                      <a:r>
                        <a:rPr lang="ko-KR" altLang="en-US" sz="8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’</a:t>
                      </a:r>
                      <a:r>
                        <a:rPr lang="en-US" altLang="ko-KR" sz="800" kern="0" spc="-8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21.3.7. </a:t>
                      </a:r>
                      <a:r>
                        <a:rPr lang="en-US" altLang="ko-KR" sz="8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0</a:t>
                      </a:r>
                      <a:r>
                        <a:rPr lang="zh-CN" altLang="en-US" sz="8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点之后签发的诊断书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9720" marR="39720" marT="10982" marB="109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4367721"/>
                  </a:ext>
                </a:extLst>
              </a:tr>
              <a:tr h="671489">
                <a:tc>
                  <a:txBody>
                    <a:bodyPr/>
                    <a:lstStyle/>
                    <a:p>
                      <a:pPr marL="256540" marR="0" indent="-25654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③</a:t>
                      </a:r>
                      <a:r>
                        <a:rPr lang="zh-CN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必包含信息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9720" marR="39720" marT="10982" marB="1098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070" marR="0" indent="-17907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‣ </a:t>
                      </a:r>
                      <a:r>
                        <a:rPr lang="zh-CN" altLang="en-US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姓名（与护照上的姓名一致），出生日期（也可为护照号码或身份证号码等），检测方式，检测日，检测结果，签发日，</a:t>
                      </a:r>
                      <a:endParaRPr lang="en-US" altLang="zh-CN" sz="1000" b="1" kern="0" spc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79070" marR="0" indent="-17907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altLang="zh-CN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</a:t>
                      </a:r>
                      <a:r>
                        <a:rPr lang="zh-CN" altLang="en-US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检测机构。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9720" marR="39720" marT="10982" marB="109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741182"/>
                  </a:ext>
                </a:extLst>
              </a:tr>
              <a:tr h="436926">
                <a:tc>
                  <a:txBody>
                    <a:bodyPr/>
                    <a:lstStyle/>
                    <a:p>
                      <a:pPr marL="256540" marR="0" indent="-25654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④</a:t>
                      </a:r>
                      <a:r>
                        <a:rPr lang="zh-CN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检测结果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9720" marR="39720" marT="10982" marB="1098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070" marR="0" indent="-17907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‣ </a:t>
                      </a:r>
                      <a:r>
                        <a:rPr lang="zh-CN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“阴性”</a:t>
                      </a:r>
                      <a:r>
                        <a:rPr lang="ko-KR" altLang="en-US" sz="1000" b="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* </a:t>
                      </a:r>
                      <a:r>
                        <a:rPr lang="zh-CN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不接受“未决定”或“阳性”等的结果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9720" marR="39720" marT="10982" marB="109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275267"/>
                  </a:ext>
                </a:extLst>
              </a:tr>
              <a:tr h="647784">
                <a:tc>
                  <a:txBody>
                    <a:bodyPr/>
                    <a:lstStyle/>
                    <a:p>
                      <a:pPr marL="256540" marR="0" indent="-25654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⑤</a:t>
                      </a:r>
                      <a:r>
                        <a:rPr lang="zh-CN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签发语言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9720" marR="39720" marT="10982" marB="1098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070" marR="0" indent="-17907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‣ </a:t>
                      </a:r>
                      <a:r>
                        <a:rPr lang="zh-CN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‘</a:t>
                      </a:r>
                      <a:r>
                        <a:rPr lang="zh-CN" altLang="en-US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检测方式</a:t>
                      </a:r>
                      <a:r>
                        <a:rPr lang="zh-CN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’语言为</a:t>
                      </a:r>
                      <a:r>
                        <a:rPr lang="zh-CN" altLang="en-US" sz="1000" b="1" kern="0" spc="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韩文或英文</a:t>
                      </a:r>
                      <a:r>
                        <a:rPr lang="zh-CN" altLang="en-US" sz="1000" b="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。</a:t>
                      </a:r>
                      <a:endParaRPr lang="en-US" altLang="zh-CN" sz="1000" kern="0" spc="-3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79070" marR="0" indent="-17907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* </a:t>
                      </a:r>
                      <a:r>
                        <a:rPr lang="zh-CN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如果是除韩、英以外的语言，需要一起提交韩文或者英文的翻译件与翻译认证资料。</a:t>
                      </a:r>
                      <a:endParaRPr lang="en-US" altLang="zh-CN" sz="1000" kern="0" spc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79070" marR="0" indent="-17907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altLang="zh-CN" sz="10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zh-CN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（翻译认证为外国人出发国家的公证机构办法的翻译公证等）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9720" marR="39720" marT="10982" marB="109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369327"/>
                  </a:ext>
                </a:extLst>
              </a:tr>
              <a:tr h="1014924">
                <a:tc>
                  <a:txBody>
                    <a:bodyPr/>
                    <a:lstStyle/>
                    <a:p>
                      <a:pPr marL="256540" marR="0" indent="-25654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⑥검사기관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9720" marR="39720" marT="10982" marB="1098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9230" marR="0" indent="-18923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‣ </a:t>
                      </a:r>
                      <a:r>
                        <a:rPr lang="zh-CN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对于菲律宾</a:t>
                      </a:r>
                      <a:r>
                        <a:rPr lang="en-US" altLang="zh-CN" sz="10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</a:t>
                      </a:r>
                      <a:r>
                        <a:rPr lang="zh-CN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印度尼西亚，哦罗斯，只认证国家指定检测机构签发的</a:t>
                      </a:r>
                      <a:r>
                        <a:rPr lang="en-US" altLang="zh-CN" sz="10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PCR</a:t>
                      </a:r>
                      <a:r>
                        <a:rPr lang="zh-CN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诊断书。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89230" marR="0" indent="-18923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altLang="ko-KR" sz="1000" kern="0" spc="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※ </a:t>
                      </a:r>
                      <a:r>
                        <a:rPr lang="zh-CN" altLang="en-US" sz="1000" kern="0" spc="-7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参考所在国家韩国领事馆的管网等</a:t>
                      </a:r>
                      <a:r>
                        <a:rPr lang="ko-KR" altLang="en-US" sz="1000" kern="0" spc="-7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zh-CN" altLang="en-US" sz="1000" kern="0" spc="-7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。</a:t>
                      </a:r>
                      <a:endParaRPr lang="en-US" altLang="ko-KR" sz="1000" kern="0" spc="-7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89230" marR="0" indent="-18923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altLang="ko-KR" sz="1000" kern="0" spc="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※ </a:t>
                      </a:r>
                      <a:r>
                        <a:rPr lang="zh-CN" altLang="en-US" sz="1000" kern="0" spc="-2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其他国家没有指定的检测机构。</a:t>
                      </a:r>
                      <a:endParaRPr lang="ko-KR" altLang="en-US" sz="1000" kern="0" spc="-2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9720" marR="39720" marT="10982" marB="109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647796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40327" y="6142840"/>
            <a:ext cx="7872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※ </a:t>
            </a:r>
            <a:r>
              <a:rPr lang="zh-CN" altLang="en-US" sz="1400" dirty="0"/>
              <a:t>入境</a:t>
            </a:r>
            <a:r>
              <a:rPr lang="zh-CN" altLang="en-US" sz="1400" dirty="0" smtClean="0"/>
              <a:t>前必须确认所在国家的韩国领事馆官网</a:t>
            </a:r>
            <a:r>
              <a:rPr lang="en-US" altLang="ko-KR" sz="1400" dirty="0" smtClean="0"/>
              <a:t>(</a:t>
            </a:r>
            <a:r>
              <a:rPr lang="en-US" altLang="ko-KR" sz="1400" u="sng" dirty="0">
                <a:hlinkClick r:id="rId2"/>
              </a:rPr>
              <a:t>http://overseas.mofa.go.kr</a:t>
            </a:r>
            <a:r>
              <a:rPr lang="en-US" altLang="ko-KR" sz="1400" dirty="0" smtClean="0"/>
              <a:t>)</a:t>
            </a:r>
            <a:r>
              <a:rPr lang="zh-CN" altLang="en-US" sz="1400" dirty="0" smtClean="0"/>
              <a:t>获得有关入境程序信息。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3245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285013" y="369301"/>
            <a:ext cx="697627" cy="720880"/>
            <a:chOff x="285013" y="369301"/>
            <a:chExt cx="697627" cy="720880"/>
          </a:xfrm>
        </p:grpSpPr>
        <p:sp>
          <p:nvSpPr>
            <p:cNvPr id="11" name="타원 10"/>
            <p:cNvSpPr/>
            <p:nvPr/>
          </p:nvSpPr>
          <p:spPr>
            <a:xfrm>
              <a:off x="310765" y="423334"/>
              <a:ext cx="666847" cy="66684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5013" y="36930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②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94546" y="464369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/>
              <a:t>到达机场</a:t>
            </a:r>
            <a:endParaRPr lang="ko-KR" altLang="en-US" sz="3200" b="1" dirty="0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827728"/>
              </p:ext>
            </p:extLst>
          </p:nvPr>
        </p:nvGraphicFramePr>
        <p:xfrm>
          <a:off x="661122" y="1181311"/>
          <a:ext cx="8619067" cy="5086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1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3401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1. </a:t>
                      </a:r>
                      <a:r>
                        <a:rPr lang="zh-CN" altLang="en-US" sz="2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检疫</a:t>
                      </a:r>
                      <a:endParaRPr lang="ko-KR" altLang="en-US" sz="2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</a:rPr>
                        <a:t>提交健康状态问卷，通过检疫台。</a:t>
                      </a:r>
                      <a:endParaRPr lang="en-US" altLang="zh-CN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 latinLnBrk="1"/>
                      <a:r>
                        <a:rPr lang="en-US" altLang="ko-KR" sz="2000" b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※ </a:t>
                      </a:r>
                      <a:r>
                        <a:rPr lang="zh-CN" altLang="en-US" sz="2000" b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需要填写韩国住址及韩国联系方</a:t>
                      </a:r>
                      <a:r>
                        <a:rPr lang="zh-CN" altLang="en-US" sz="2000" b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式（查看第</a:t>
                      </a:r>
                      <a:r>
                        <a:rPr lang="en-US" altLang="zh-CN" sz="2000" b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9</a:t>
                      </a:r>
                      <a:r>
                        <a:rPr lang="zh-CN" altLang="en-US" sz="2000" b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页）</a:t>
                      </a:r>
                      <a:endParaRPr lang="en-US" altLang="zh-CN" sz="2000" b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311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2. </a:t>
                      </a:r>
                      <a:r>
                        <a:rPr lang="zh-CN" altLang="en-US" sz="2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入境审查</a:t>
                      </a:r>
                      <a:endParaRPr lang="ko-KR" altLang="en-US" sz="2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zh-CN" altLang="en-US" sz="2000" dirty="0" smtClean="0"/>
                        <a:t>接受入境审查。</a:t>
                      </a:r>
                      <a:endParaRPr lang="ko-KR" altLang="en-US" sz="20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311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3. </a:t>
                      </a:r>
                      <a:r>
                        <a:rPr lang="zh-CN" altLang="en-US" sz="2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领取行李</a:t>
                      </a:r>
                      <a:endParaRPr lang="ko-KR" altLang="en-US" sz="2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zh-CN" altLang="en-US" sz="2000" dirty="0" smtClean="0"/>
                        <a:t>在行李领取台领取所托运行李。</a:t>
                      </a:r>
                      <a:endParaRPr lang="ko-KR" altLang="en-US" sz="20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9311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4. </a:t>
                      </a:r>
                      <a:r>
                        <a:rPr lang="zh-CN" altLang="en-US" sz="2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入境</a:t>
                      </a:r>
                      <a:endParaRPr lang="ko-KR" altLang="en-US" sz="2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zh-CN" altLang="en-US" sz="2000" dirty="0" smtClean="0"/>
                        <a:t>到入境区 （欢迎大厅）。</a:t>
                      </a:r>
                      <a:endParaRPr lang="ko-KR" altLang="en-US" sz="20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9311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5.</a:t>
                      </a:r>
                      <a:r>
                        <a:rPr lang="en-US" altLang="ko-KR" sz="2000" b="1" baseline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zh-CN" altLang="en-US" sz="2000" b="1" baseline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外国留学生</a:t>
                      </a:r>
                      <a:endParaRPr lang="en-US" altLang="zh-CN" sz="2000" b="1" baseline="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/>
                      <a:r>
                        <a:rPr lang="en-US" altLang="zh-CN" sz="2000" b="1" baseline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   </a:t>
                      </a:r>
                      <a:r>
                        <a:rPr lang="zh-CN" altLang="en-US" sz="2000" b="1" baseline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服务台</a:t>
                      </a:r>
                      <a:endParaRPr lang="ko-KR" altLang="en-US" sz="2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zh-CN" altLang="en-US" sz="2000" b="0" dirty="0" smtClean="0">
                          <a:latin typeface="+mn-ea"/>
                          <a:ea typeface="+mn-ea"/>
                        </a:rPr>
                        <a:t>滞留区保健所、</a:t>
                      </a:r>
                      <a:r>
                        <a:rPr lang="en-US" altLang="zh-CN" sz="2000" b="0" dirty="0" smtClean="0">
                          <a:latin typeface="+mn-ea"/>
                          <a:ea typeface="+mn-ea"/>
                        </a:rPr>
                        <a:t>PCR</a:t>
                      </a:r>
                      <a:r>
                        <a:rPr lang="zh-CN" altLang="en-US" sz="2000" b="0" dirty="0" smtClean="0">
                          <a:latin typeface="+mn-ea"/>
                          <a:ea typeface="+mn-ea"/>
                        </a:rPr>
                        <a:t>检测方式及有关防疫咨询指南</a:t>
                      </a:r>
                      <a:endParaRPr lang="en-US" altLang="zh-CN" sz="2000" b="0" dirty="0" smtClean="0">
                        <a:latin typeface="+mn-ea"/>
                        <a:ea typeface="+mn-ea"/>
                      </a:endParaRPr>
                    </a:p>
                    <a:p>
                      <a:pPr marL="342900" indent="-342900" algn="l" latinLnBrk="1">
                        <a:buFontTx/>
                        <a:buChar char="-"/>
                      </a:pPr>
                      <a:r>
                        <a:rPr lang="zh-CN" altLang="en-US" sz="2000" b="0" dirty="0" smtClean="0">
                          <a:latin typeface="+mn-ea"/>
                          <a:ea typeface="+mn-ea"/>
                        </a:rPr>
                        <a:t>仁川机场第一旅客航站楼：</a:t>
                      </a:r>
                      <a:r>
                        <a:rPr lang="en-US" altLang="zh-CN" sz="2000" b="0" dirty="0" smtClean="0">
                          <a:latin typeface="+mn-ea"/>
                          <a:ea typeface="+mn-ea"/>
                        </a:rPr>
                        <a:t>D</a:t>
                      </a:r>
                      <a:r>
                        <a:rPr lang="zh-CN" altLang="en-US" sz="2000" b="0" dirty="0" smtClean="0">
                          <a:latin typeface="+mn-ea"/>
                          <a:ea typeface="+mn-ea"/>
                        </a:rPr>
                        <a:t>门附近</a:t>
                      </a:r>
                      <a:endParaRPr lang="en-US" altLang="zh-CN" sz="2000" b="0" dirty="0" smtClean="0">
                        <a:latin typeface="+mn-ea"/>
                        <a:ea typeface="+mn-ea"/>
                      </a:endParaRPr>
                    </a:p>
                    <a:p>
                      <a:pPr marL="342900" indent="-342900" algn="l" latinLnBrk="1">
                        <a:buFontTx/>
                        <a:buChar char="-"/>
                      </a:pPr>
                      <a:r>
                        <a:rPr lang="zh-CN" altLang="en-US" sz="2000" b="0" dirty="0" smtClean="0">
                          <a:latin typeface="+mn-ea"/>
                          <a:ea typeface="+mn-ea"/>
                        </a:rPr>
                        <a:t>仁川机场第二旅客航站楼：</a:t>
                      </a:r>
                      <a:r>
                        <a:rPr lang="en-US" altLang="zh-CN" sz="2000" b="0" dirty="0" smtClean="0">
                          <a:latin typeface="+mn-ea"/>
                          <a:ea typeface="+mn-ea"/>
                        </a:rPr>
                        <a:t>8~9</a:t>
                      </a:r>
                      <a:r>
                        <a:rPr lang="zh-CN" altLang="en-US" sz="2000" b="0" dirty="0" smtClean="0">
                          <a:latin typeface="+mn-ea"/>
                          <a:ea typeface="+mn-ea"/>
                        </a:rPr>
                        <a:t>月开始</a:t>
                      </a:r>
                      <a:endParaRPr lang="ko-KR" altLang="en-US" sz="20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610901"/>
                  </a:ext>
                </a:extLst>
              </a:tr>
              <a:tr h="789311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5. </a:t>
                      </a:r>
                      <a:r>
                        <a:rPr lang="zh-CN" altLang="en-US" sz="2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选交通方式</a:t>
                      </a:r>
                      <a:endParaRPr lang="ko-KR" altLang="en-US" sz="2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zh-CN" altLang="en-US" sz="2000" b="0" dirty="0" smtClean="0"/>
                        <a:t>乘坐指定的出租车或所在区大巴。</a:t>
                      </a:r>
                      <a:endParaRPr lang="en-US" altLang="ko-KR" sz="2000" b="0" dirty="0" smtClean="0"/>
                    </a:p>
                    <a:p>
                      <a:pPr algn="l" latinLnBrk="1"/>
                      <a:r>
                        <a:rPr lang="en-US" altLang="ko-KR" sz="2000" b="0" dirty="0" smtClean="0">
                          <a:solidFill>
                            <a:srgbClr val="FF0000"/>
                          </a:solidFill>
                        </a:rPr>
                        <a:t>※ </a:t>
                      </a:r>
                      <a:r>
                        <a:rPr lang="zh-CN" altLang="en-US" sz="2000" b="0" dirty="0" smtClean="0">
                          <a:solidFill>
                            <a:srgbClr val="FF0000"/>
                          </a:solidFill>
                        </a:rPr>
                        <a:t>如在上午到达，请先乘坐前往所在区保健所的大巴！</a:t>
                      </a:r>
                      <a:endParaRPr lang="en-US" altLang="ko-KR" sz="20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4188" y="6325743"/>
            <a:ext cx="8029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※</a:t>
            </a:r>
            <a:r>
              <a:rPr lang="zh-CN" altLang="en-US" dirty="0" smtClean="0"/>
              <a:t>仁川国际机场网站</a:t>
            </a:r>
            <a:r>
              <a:rPr lang="en-US" altLang="zh-CN" dirty="0" smtClean="0"/>
              <a:t>: </a:t>
            </a:r>
            <a:r>
              <a:rPr lang="en-US" altLang="ko-KR" dirty="0" smtClean="0"/>
              <a:t> </a:t>
            </a:r>
            <a:r>
              <a:rPr lang="en-US" altLang="ko-KR" dirty="0" smtClean="0">
                <a:solidFill>
                  <a:srgbClr val="0070C0"/>
                </a:solidFill>
              </a:rPr>
              <a:t>https</a:t>
            </a:r>
            <a:r>
              <a:rPr lang="en-US" altLang="ko-KR" dirty="0">
                <a:solidFill>
                  <a:srgbClr val="0070C0"/>
                </a:solidFill>
              </a:rPr>
              <a:t>://www.airport.kr/ap_cnt/ch/arr/entmap/t1/ent_t1.do</a:t>
            </a:r>
            <a:endParaRPr lang="ko-KR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9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285013" y="369301"/>
            <a:ext cx="697627" cy="720880"/>
            <a:chOff x="285013" y="369301"/>
            <a:chExt cx="697627" cy="720880"/>
          </a:xfrm>
        </p:grpSpPr>
        <p:sp>
          <p:nvSpPr>
            <p:cNvPr id="6" name="타원 5"/>
            <p:cNvSpPr/>
            <p:nvPr/>
          </p:nvSpPr>
          <p:spPr>
            <a:xfrm>
              <a:off x="310765" y="423334"/>
              <a:ext cx="666847" cy="66684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5013" y="36930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③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22448" y="438860"/>
            <a:ext cx="6776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latin typeface="+mn-ea"/>
              </a:rPr>
              <a:t>滞留区保健所</a:t>
            </a:r>
            <a:r>
              <a:rPr lang="zh-CN" altLang="en-US" sz="3200" b="1" dirty="0" smtClean="0">
                <a:latin typeface="+mn-ea"/>
              </a:rPr>
              <a:t>：</a:t>
            </a:r>
            <a:r>
              <a:rPr lang="zh-CN" altLang="en-US" sz="3200" b="1" dirty="0" smtClean="0">
                <a:solidFill>
                  <a:srgbClr val="FF0000"/>
                </a:solidFill>
                <a:latin typeface="+mn-ea"/>
              </a:rPr>
              <a:t>第二、三批</a:t>
            </a:r>
            <a:r>
              <a:rPr lang="zh-CN" altLang="en-US" sz="3200" b="1" dirty="0">
                <a:latin typeface="+mn-ea"/>
              </a:rPr>
              <a:t>核酸检测</a:t>
            </a:r>
            <a:endParaRPr lang="ko-KR" altLang="en-US" sz="3200" b="1" dirty="0">
              <a:latin typeface="+mn-ea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448733" y="1388533"/>
            <a:ext cx="8839200" cy="5029200"/>
            <a:chOff x="633826" y="1354666"/>
            <a:chExt cx="8360121" cy="4893734"/>
          </a:xfrm>
          <a:solidFill>
            <a:schemeClr val="bg1"/>
          </a:solidFill>
        </p:grpSpPr>
        <p:sp>
          <p:nvSpPr>
            <p:cNvPr id="2" name="직사각형 1"/>
            <p:cNvSpPr/>
            <p:nvPr/>
          </p:nvSpPr>
          <p:spPr>
            <a:xfrm>
              <a:off x="633826" y="1354666"/>
              <a:ext cx="2786707" cy="2446867"/>
            </a:xfrm>
            <a:prstGeom prst="rect">
              <a:avLst/>
            </a:prstGeom>
            <a:grp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3420533" y="1354666"/>
              <a:ext cx="2786707" cy="2446867"/>
            </a:xfrm>
            <a:prstGeom prst="rect">
              <a:avLst/>
            </a:prstGeom>
            <a:grp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6207240" y="1354666"/>
              <a:ext cx="2786707" cy="2446867"/>
            </a:xfrm>
            <a:prstGeom prst="rect">
              <a:avLst/>
            </a:prstGeom>
            <a:grp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207240" y="3801533"/>
              <a:ext cx="2786707" cy="2446867"/>
            </a:xfrm>
            <a:prstGeom prst="rect">
              <a:avLst/>
            </a:prstGeom>
            <a:grp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3420533" y="3801533"/>
              <a:ext cx="2786707" cy="2446867"/>
            </a:xfrm>
            <a:prstGeom prst="rect">
              <a:avLst/>
            </a:prstGeom>
            <a:grp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타원 14"/>
          <p:cNvSpPr/>
          <p:nvPr/>
        </p:nvSpPr>
        <p:spPr>
          <a:xfrm>
            <a:off x="3158066" y="2408766"/>
            <a:ext cx="474134" cy="4741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6104466" y="2408766"/>
            <a:ext cx="474134" cy="4741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7577666" y="3666066"/>
            <a:ext cx="474134" cy="4741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6104466" y="4923366"/>
            <a:ext cx="474134" cy="4741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이등변 삼각형 22"/>
          <p:cNvSpPr/>
          <p:nvPr/>
        </p:nvSpPr>
        <p:spPr>
          <a:xfrm rot="5400000">
            <a:off x="3293532" y="2541268"/>
            <a:ext cx="245534" cy="211667"/>
          </a:xfrm>
          <a:prstGeom prst="triangle">
            <a:avLst/>
          </a:prstGeom>
          <a:solidFill>
            <a:schemeClr val="bg1">
              <a:lumMod val="85000"/>
            </a:schemeClr>
          </a:solidFill>
          <a:ln w="349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이등변 삼각형 23"/>
          <p:cNvSpPr/>
          <p:nvPr/>
        </p:nvSpPr>
        <p:spPr>
          <a:xfrm rot="5400000">
            <a:off x="6239933" y="2541269"/>
            <a:ext cx="245534" cy="211667"/>
          </a:xfrm>
          <a:prstGeom prst="triangle">
            <a:avLst/>
          </a:prstGeom>
          <a:solidFill>
            <a:schemeClr val="bg1">
              <a:lumMod val="85000"/>
            </a:schemeClr>
          </a:solidFill>
          <a:ln w="349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이등변 삼각형 24"/>
          <p:cNvSpPr/>
          <p:nvPr/>
        </p:nvSpPr>
        <p:spPr>
          <a:xfrm rot="16200000">
            <a:off x="6197598" y="5054600"/>
            <a:ext cx="245534" cy="211667"/>
          </a:xfrm>
          <a:prstGeom prst="triangle">
            <a:avLst/>
          </a:prstGeom>
          <a:solidFill>
            <a:schemeClr val="bg1">
              <a:lumMod val="85000"/>
            </a:schemeClr>
          </a:solidFill>
          <a:ln w="349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이등변 삼각형 25"/>
          <p:cNvSpPr/>
          <p:nvPr/>
        </p:nvSpPr>
        <p:spPr>
          <a:xfrm rot="10800000">
            <a:off x="7685615" y="3818466"/>
            <a:ext cx="245534" cy="211667"/>
          </a:xfrm>
          <a:prstGeom prst="triangle">
            <a:avLst/>
          </a:prstGeom>
          <a:solidFill>
            <a:schemeClr val="bg1">
              <a:lumMod val="85000"/>
            </a:schemeClr>
          </a:solidFill>
          <a:ln w="349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569032" y="3113065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/>
              <a:t>访问所在区保健所或区厅</a:t>
            </a:r>
            <a:endParaRPr lang="ko-KR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177383" y="311913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领号码票等候</a:t>
            </a:r>
            <a:endParaRPr lang="ko-KR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535042" y="3030837"/>
            <a:ext cx="270138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 smtClean="0"/>
              <a:t>填写可收检查结果的手机号</a:t>
            </a:r>
            <a:endParaRPr lang="en-US" altLang="ko-KR" sz="1600" dirty="0" smtClean="0"/>
          </a:p>
          <a:p>
            <a:pPr algn="ctr"/>
            <a:r>
              <a:rPr lang="en-US" altLang="ko-KR" sz="900" dirty="0" smtClean="0"/>
              <a:t>※</a:t>
            </a:r>
            <a:r>
              <a:rPr lang="zh-CN" altLang="en-US" sz="900" dirty="0"/>
              <a:t>没</a:t>
            </a:r>
            <a:r>
              <a:rPr lang="zh-CN" altLang="en-US" sz="900" dirty="0" smtClean="0"/>
              <a:t>有韩国手机号时必须填写</a:t>
            </a:r>
            <a:r>
              <a:rPr lang="zh-CN" altLang="en-US" sz="900" b="1" u="sng" dirty="0" smtClean="0"/>
              <a:t>隔离管理老师</a:t>
            </a:r>
            <a:r>
              <a:rPr lang="zh-CN" altLang="en-US" sz="900" dirty="0" smtClean="0"/>
              <a:t>的号码</a:t>
            </a:r>
            <a:endParaRPr lang="ko-KR" altLang="en-US" sz="900" dirty="0"/>
          </a:p>
        </p:txBody>
      </p:sp>
      <p:sp>
        <p:nvSpPr>
          <p:cNvPr id="30" name="TextBox 29"/>
          <p:cNvSpPr txBox="1"/>
          <p:nvPr/>
        </p:nvSpPr>
        <p:spPr>
          <a:xfrm>
            <a:off x="7305679" y="581075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 smtClean="0"/>
              <a:t>核酸检测</a:t>
            </a:r>
            <a:endParaRPr lang="ko-KR" alt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3541006" y="5677529"/>
            <a:ext cx="2698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 smtClean="0"/>
              <a:t>乘坐保健所车或防疫出租车回</a:t>
            </a:r>
            <a:r>
              <a:rPr lang="zh-CN" altLang="en-US" sz="1400" dirty="0" smtClean="0"/>
              <a:t>家</a:t>
            </a:r>
            <a:endParaRPr lang="en-US" altLang="zh-CN" sz="1400" dirty="0" smtClean="0"/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11" y="1631825"/>
            <a:ext cx="1138044" cy="1138044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516" y="1685060"/>
            <a:ext cx="1242767" cy="1242767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549" y="1663700"/>
            <a:ext cx="1219200" cy="1219200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549" y="4535264"/>
            <a:ext cx="980020" cy="980020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41567" y="4604899"/>
            <a:ext cx="868477" cy="855133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62" y="4001796"/>
            <a:ext cx="790337" cy="790337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65818" y="4704211"/>
            <a:ext cx="699661" cy="675388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005091" y="4921708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or</a:t>
            </a:r>
            <a:endParaRPr lang="ko-KR" altLang="en-US" dirty="0"/>
          </a:p>
        </p:txBody>
      </p:sp>
      <p:grpSp>
        <p:nvGrpSpPr>
          <p:cNvPr id="35" name="그룹 34"/>
          <p:cNvGrpSpPr/>
          <p:nvPr/>
        </p:nvGrpSpPr>
        <p:grpSpPr>
          <a:xfrm>
            <a:off x="1004097" y="356307"/>
            <a:ext cx="697627" cy="720880"/>
            <a:chOff x="285013" y="369301"/>
            <a:chExt cx="697627" cy="720880"/>
          </a:xfrm>
        </p:grpSpPr>
        <p:sp>
          <p:nvSpPr>
            <p:cNvPr id="42" name="타원 41"/>
            <p:cNvSpPr/>
            <p:nvPr/>
          </p:nvSpPr>
          <p:spPr>
            <a:xfrm>
              <a:off x="310765" y="423334"/>
              <a:ext cx="666847" cy="66684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85013" y="36930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⑤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10289" y="5757925"/>
            <a:ext cx="2925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/>
              <a:t>*</a:t>
            </a:r>
            <a:r>
              <a:rPr lang="zh-CN" altLang="en-US" sz="1200" b="1" dirty="0" smtClean="0">
                <a:solidFill>
                  <a:srgbClr val="FF0000"/>
                </a:solidFill>
              </a:rPr>
              <a:t>第二批</a:t>
            </a:r>
            <a:r>
              <a:rPr lang="en-US" altLang="zh-CN" sz="1200" b="1" dirty="0" smtClean="0"/>
              <a:t>PCR</a:t>
            </a:r>
            <a:r>
              <a:rPr lang="zh-CN" altLang="en-US" sz="1200" b="1" dirty="0" smtClean="0"/>
              <a:t>检测：</a:t>
            </a:r>
            <a:r>
              <a:rPr lang="zh-CN" altLang="en-US" sz="1200" dirty="0" smtClean="0"/>
              <a:t>入境</a:t>
            </a:r>
            <a:r>
              <a:rPr lang="zh-CN" altLang="en-US" sz="1200" b="1" dirty="0" smtClean="0"/>
              <a:t>当日</a:t>
            </a:r>
            <a:r>
              <a:rPr lang="zh-CN" altLang="en-US" sz="1200" dirty="0" smtClean="0"/>
              <a:t>或</a:t>
            </a:r>
            <a:r>
              <a:rPr lang="zh-CN" altLang="en-US" sz="1200" b="1" dirty="0" smtClean="0"/>
              <a:t>第二日</a:t>
            </a:r>
            <a:endParaRPr lang="en-US" altLang="zh-CN" sz="1200" b="1" dirty="0" smtClean="0"/>
          </a:p>
          <a:p>
            <a:r>
              <a:rPr lang="zh-CN" altLang="en-US" sz="1200" dirty="0" smtClean="0"/>
              <a:t>*</a:t>
            </a:r>
            <a:r>
              <a:rPr lang="zh-CN" altLang="en-US" sz="1200" b="1" dirty="0" smtClean="0">
                <a:solidFill>
                  <a:srgbClr val="FF0000"/>
                </a:solidFill>
              </a:rPr>
              <a:t>第三批</a:t>
            </a:r>
            <a:r>
              <a:rPr lang="en-US" altLang="zh-CN" sz="1200" b="1" dirty="0" smtClean="0"/>
              <a:t>PCR</a:t>
            </a:r>
            <a:r>
              <a:rPr lang="zh-CN" altLang="en-US" sz="1200" b="1" dirty="0" smtClean="0"/>
              <a:t>检测：</a:t>
            </a:r>
            <a:r>
              <a:rPr lang="zh-CN" altLang="en-US" sz="1200" dirty="0" smtClean="0"/>
              <a:t>隔离结束</a:t>
            </a:r>
            <a:r>
              <a:rPr lang="zh-CN" altLang="en-US" sz="1200" b="1" dirty="0" smtClean="0"/>
              <a:t>前一日</a:t>
            </a:r>
            <a:endParaRPr lang="en-US" altLang="zh-CN" sz="1200" b="1" dirty="0" smtClean="0"/>
          </a:p>
          <a:p>
            <a:r>
              <a:rPr lang="zh-CN" altLang="en-US" sz="1200" dirty="0" smtClean="0"/>
              <a:t>*打防疫出租车</a:t>
            </a:r>
            <a:r>
              <a:rPr lang="en-US" altLang="ko-KR" sz="1200" dirty="0" smtClean="0"/>
              <a:t>: </a:t>
            </a:r>
            <a:r>
              <a:rPr lang="en-US" altLang="ko-KR" sz="1200" dirty="0">
                <a:hlinkClick r:id="rId9"/>
              </a:rPr>
              <a:t>https://www.enkor.kr/taxi</a:t>
            </a:r>
            <a:r>
              <a:rPr lang="en-US" altLang="ko-KR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77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476250" y="1219200"/>
            <a:ext cx="9088912" cy="542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285013" y="369301"/>
            <a:ext cx="697627" cy="720880"/>
            <a:chOff x="285013" y="369301"/>
            <a:chExt cx="697627" cy="720880"/>
          </a:xfrm>
        </p:grpSpPr>
        <p:sp>
          <p:nvSpPr>
            <p:cNvPr id="5" name="타원 4"/>
            <p:cNvSpPr/>
            <p:nvPr/>
          </p:nvSpPr>
          <p:spPr>
            <a:xfrm>
              <a:off x="310765" y="423334"/>
              <a:ext cx="666847" cy="66684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5013" y="36930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④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94546" y="464369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居家隔离</a:t>
            </a:r>
            <a:endParaRPr lang="ko-KR" altLang="en-US" sz="3200" b="1" dirty="0"/>
          </a:p>
        </p:txBody>
      </p:sp>
      <p:grpSp>
        <p:nvGrpSpPr>
          <p:cNvPr id="14" name="그룹 13"/>
          <p:cNvGrpSpPr/>
          <p:nvPr/>
        </p:nvGrpSpPr>
        <p:grpSpPr>
          <a:xfrm>
            <a:off x="6235399" y="1495417"/>
            <a:ext cx="2333625" cy="2333625"/>
            <a:chOff x="1310974" y="1505286"/>
            <a:chExt cx="2333625" cy="2333625"/>
          </a:xfrm>
        </p:grpSpPr>
        <p:grpSp>
          <p:nvGrpSpPr>
            <p:cNvPr id="15" name="그룹 14"/>
            <p:cNvGrpSpPr/>
            <p:nvPr/>
          </p:nvGrpSpPr>
          <p:grpSpPr>
            <a:xfrm>
              <a:off x="1310974" y="1505286"/>
              <a:ext cx="2333625" cy="2333625"/>
              <a:chOff x="1310974" y="1505286"/>
              <a:chExt cx="2333625" cy="2333625"/>
            </a:xfrm>
          </p:grpSpPr>
          <p:pic>
            <p:nvPicPr>
              <p:cNvPr id="17" name="그림 1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1012" y="1695450"/>
                <a:ext cx="1733550" cy="1733550"/>
              </a:xfrm>
              <a:prstGeom prst="rect">
                <a:avLst/>
              </a:prstGeom>
            </p:spPr>
          </p:pic>
          <p:sp>
            <p:nvSpPr>
              <p:cNvPr id="18" name="타원 17"/>
              <p:cNvSpPr/>
              <p:nvPr/>
            </p:nvSpPr>
            <p:spPr>
              <a:xfrm>
                <a:off x="1310974" y="1505286"/>
                <a:ext cx="2333625" cy="2333625"/>
              </a:xfrm>
              <a:prstGeom prst="ellipse">
                <a:avLst/>
              </a:prstGeom>
              <a:noFill/>
              <a:ln w="7620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151414" y="2079623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 smtClean="0">
                  <a:solidFill>
                    <a:schemeClr val="accent6"/>
                  </a:solidFill>
                </a:rPr>
                <a:t>14</a:t>
              </a:r>
              <a:endParaRPr lang="ko-KR" altLang="en-US" sz="3600" b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161898" y="1877399"/>
            <a:ext cx="41440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latin typeface="+mj-ea"/>
                <a:ea typeface="+mj-ea"/>
              </a:rPr>
              <a:t>不</a:t>
            </a:r>
            <a:r>
              <a:rPr lang="zh-CN" altLang="en-US" sz="2400" dirty="0" smtClean="0">
                <a:latin typeface="+mj-ea"/>
                <a:ea typeface="+mj-ea"/>
              </a:rPr>
              <a:t>能离开隔离场所！</a:t>
            </a:r>
            <a:r>
              <a:rPr lang="en-US" altLang="ko-KR" sz="2400" dirty="0" smtClean="0">
                <a:latin typeface="+mj-ea"/>
                <a:ea typeface="+mj-ea"/>
              </a:rPr>
              <a:t> </a:t>
            </a:r>
          </a:p>
          <a:p>
            <a:pPr algn="ctr"/>
            <a:r>
              <a:rPr lang="zh-CN" altLang="en-US" sz="2400" dirty="0">
                <a:latin typeface="+mj-ea"/>
                <a:ea typeface="+mj-ea"/>
              </a:rPr>
              <a:t>每</a:t>
            </a:r>
            <a:r>
              <a:rPr lang="zh-CN" altLang="en-US" sz="2400" dirty="0" smtClean="0">
                <a:latin typeface="+mj-ea"/>
                <a:ea typeface="+mj-ea"/>
              </a:rPr>
              <a:t>日测量两次体温及报告</a:t>
            </a:r>
            <a:r>
              <a:rPr lang="en-US" altLang="ko-KR" sz="2400" dirty="0" smtClean="0">
                <a:latin typeface="+mj-ea"/>
                <a:ea typeface="+mj-ea"/>
              </a:rPr>
              <a:t>!</a:t>
            </a:r>
          </a:p>
          <a:p>
            <a:pPr algn="ctr"/>
            <a:endParaRPr lang="en-US" altLang="ko-KR" sz="2400" dirty="0">
              <a:latin typeface="+mj-ea"/>
              <a:ea typeface="+mj-ea"/>
            </a:endParaRPr>
          </a:p>
          <a:p>
            <a:pPr algn="ctr"/>
            <a:r>
              <a:rPr lang="en-US" altLang="ko-KR" sz="2400" b="1" dirty="0" smtClean="0">
                <a:solidFill>
                  <a:srgbClr val="FF0000"/>
                </a:solidFill>
                <a:latin typeface="+mj-ea"/>
                <a:ea typeface="+mj-ea"/>
              </a:rPr>
              <a:t>※</a:t>
            </a:r>
            <a:r>
              <a:rPr lang="zh-CN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如不遵守，</a:t>
            </a:r>
            <a:r>
              <a:rPr lang="zh-CN" altLang="ko-KR" sz="2400" b="1" dirty="0" smtClean="0">
                <a:solidFill>
                  <a:srgbClr val="FF0000"/>
                </a:solidFill>
              </a:rPr>
              <a:t>会</a:t>
            </a:r>
            <a:r>
              <a:rPr lang="zh-CN" altLang="ko-KR" sz="2400" b="1" dirty="0">
                <a:solidFill>
                  <a:srgbClr val="FF0000"/>
                </a:solidFill>
              </a:rPr>
              <a:t>被驱逐出</a:t>
            </a:r>
            <a:r>
              <a:rPr lang="zh-CN" altLang="ko-KR" sz="2400" b="1" dirty="0" smtClean="0">
                <a:solidFill>
                  <a:srgbClr val="FF0000"/>
                </a:solidFill>
              </a:rPr>
              <a:t>境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！</a:t>
            </a:r>
            <a:endParaRPr lang="en-US" altLang="ko-KR" sz="2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831291" y="4462458"/>
            <a:ext cx="3676650" cy="1590675"/>
            <a:chOff x="831291" y="4214808"/>
            <a:chExt cx="3676650" cy="1590675"/>
          </a:xfrm>
        </p:grpSpPr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7266" y="4214808"/>
              <a:ext cx="1590675" cy="1590675"/>
            </a:xfrm>
            <a:prstGeom prst="rect">
              <a:avLst/>
            </a:prstGeom>
          </p:spPr>
        </p:pic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291" y="4629150"/>
              <a:ext cx="971550" cy="971550"/>
            </a:xfrm>
            <a:prstGeom prst="rect">
              <a:avLst/>
            </a:prstGeom>
          </p:spPr>
        </p:pic>
        <p:sp>
          <p:nvSpPr>
            <p:cNvPr id="22" name="오른쪽 화살표 21"/>
            <p:cNvSpPr/>
            <p:nvPr/>
          </p:nvSpPr>
          <p:spPr>
            <a:xfrm>
              <a:off x="1840941" y="4748209"/>
              <a:ext cx="904875" cy="485775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645222" y="4762410"/>
            <a:ext cx="48013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/>
              <a:t>隔离中如发生紧急情况，</a:t>
            </a:r>
            <a:endParaRPr lang="en-US" altLang="zh-CN" sz="2400" dirty="0" smtClean="0"/>
          </a:p>
          <a:p>
            <a:pPr algn="ctr"/>
            <a:r>
              <a:rPr lang="zh-CN" altLang="en-US" sz="2400" dirty="0" smtClean="0"/>
              <a:t>请立刻与保健所联系！</a:t>
            </a:r>
            <a:endParaRPr lang="en-US" altLang="zh-CN" sz="2400" dirty="0" smtClean="0"/>
          </a:p>
          <a:p>
            <a:pPr algn="ctr"/>
            <a:r>
              <a:rPr lang="zh-CN" altLang="en-US" sz="2400" dirty="0" smtClean="0"/>
              <a:t>联系后通</a:t>
            </a:r>
            <a:r>
              <a:rPr lang="zh-CN" altLang="en-US" sz="2400" dirty="0" smtClean="0"/>
              <a:t>知该校区隔离负</a:t>
            </a:r>
            <a:r>
              <a:rPr lang="zh-CN" altLang="en-US" sz="2400" dirty="0" smtClean="0"/>
              <a:t>责老师。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338181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013" y="36930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</a:rPr>
              <a:t>④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285013" y="369301"/>
            <a:ext cx="697627" cy="720880"/>
            <a:chOff x="285013" y="369301"/>
            <a:chExt cx="697627" cy="720880"/>
          </a:xfrm>
        </p:grpSpPr>
        <p:sp>
          <p:nvSpPr>
            <p:cNvPr id="8" name="타원 7"/>
            <p:cNvSpPr/>
            <p:nvPr/>
          </p:nvSpPr>
          <p:spPr>
            <a:xfrm>
              <a:off x="310765" y="423334"/>
              <a:ext cx="666847" cy="66684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5013" y="36930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④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94546" y="464369"/>
            <a:ext cx="3892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隔离场所别联系方式</a:t>
            </a:r>
            <a:endParaRPr lang="ko-KR" altLang="en-US" sz="3200" b="1" dirty="0"/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020165"/>
              </p:ext>
            </p:extLst>
          </p:nvPr>
        </p:nvGraphicFramePr>
        <p:xfrm>
          <a:off x="467369" y="1213658"/>
          <a:ext cx="9050704" cy="5228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50704">
                  <a:extLst>
                    <a:ext uri="{9D8B030D-6E8A-4147-A177-3AD203B41FA5}">
                      <a16:colId xmlns:a16="http://schemas.microsoft.com/office/drawing/2014/main" val="3354308952"/>
                    </a:ext>
                  </a:extLst>
                </a:gridCol>
              </a:tblGrid>
              <a:tr h="4968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Type A.   Stay4u</a:t>
                      </a:r>
                      <a:r>
                        <a:rPr lang="ko-KR" altLang="ko-KR" sz="18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altLang="ko-KR" sz="18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ko-KR" altLang="ko-KR" sz="14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※</a:t>
                      </a:r>
                      <a:r>
                        <a:rPr lang="zh-CN" altLang="en-US" sz="14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只针对</a:t>
                      </a:r>
                      <a:r>
                        <a:rPr lang="zh-CN" altLang="en-US" sz="1400" u="sng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首尔校区</a:t>
                      </a:r>
                      <a:r>
                        <a:rPr lang="zh-CN" altLang="en-US" sz="14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申请者</a:t>
                      </a:r>
                      <a:endParaRPr lang="ko-KR" altLang="ko-KR" sz="1400" kern="100" dirty="0" smtClean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960934"/>
                  </a:ext>
                </a:extLst>
              </a:tr>
              <a:tr h="125165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ko-K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）因在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STAY4U</a:t>
                      </a:r>
                      <a:r>
                        <a:rPr lang="zh-CN" altLang="ko-K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接机，提交隔离承诺书时必须提交学生本人的</a:t>
                      </a:r>
                      <a:r>
                        <a:rPr lang="en-US" altLang="ko-K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KAKAO ID </a:t>
                      </a:r>
                      <a:r>
                        <a:rPr lang="zh-CN" altLang="ko-K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或 </a:t>
                      </a:r>
                      <a:r>
                        <a:rPr lang="en-US" altLang="ko-K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WECHAT ID</a:t>
                      </a:r>
                      <a:r>
                        <a:rPr lang="zh-CN" altLang="ko-K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ko-KR" altLang="ko-K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atinLnBrk="1"/>
                      <a:r>
                        <a:rPr lang="en-US" altLang="ko-K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r>
                        <a:rPr lang="zh-CN" altLang="ko-K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在机场检疫及保健所请填写</a:t>
                      </a:r>
                      <a:r>
                        <a:rPr lang="en-US" altLang="ko-KR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STAY4U</a:t>
                      </a:r>
                      <a:r>
                        <a:rPr lang="zh-CN" altLang="ko-KR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职员联系方式</a:t>
                      </a:r>
                      <a:r>
                        <a:rPr lang="zh-CN" altLang="ko-K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ko-KR" altLang="ko-K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- </a:t>
                      </a:r>
                      <a:r>
                        <a:rPr lang="en-US" altLang="ko-KR" sz="18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STAY4U:</a:t>
                      </a:r>
                      <a:r>
                        <a:rPr lang="en-US" altLang="ko-KR" sz="18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010-9297-9974, </a:t>
                      </a:r>
                      <a:r>
                        <a:rPr lang="en-US" altLang="ko-KR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Kakao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ID:</a:t>
                      </a:r>
                      <a:r>
                        <a:rPr lang="en-US" altLang="ko-K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stayforu</a:t>
                      </a:r>
                      <a:r>
                        <a:rPr lang="en-US" altLang="ko-K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altLang="ko-KR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Wechat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ID:</a:t>
                      </a:r>
                      <a:r>
                        <a:rPr lang="en-US" altLang="ko-K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Stayforu60</a:t>
                      </a:r>
                      <a:endParaRPr lang="ko-KR" altLang="ko-KR" sz="1600" kern="100" dirty="0" smtClean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641371"/>
                  </a:ext>
                </a:extLst>
              </a:tr>
              <a:tr h="4372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Type B.   Stay4Korea</a:t>
                      </a:r>
                      <a:r>
                        <a:rPr lang="ko-KR" altLang="ko-KR" sz="18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altLang="ko-KR" sz="18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ko-KR" altLang="ko-KR" sz="14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※</a:t>
                      </a:r>
                      <a:r>
                        <a:rPr lang="zh-CN" altLang="en-US" sz="14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首尔及龙仁校区申请者</a:t>
                      </a:r>
                      <a:endParaRPr lang="ko-KR" altLang="ko-KR" sz="1400" b="1" kern="100" dirty="0" smtClean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289734"/>
                  </a:ext>
                </a:extLst>
              </a:tr>
              <a:tr h="10930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STAY4KOREA</a:t>
                      </a:r>
                      <a:r>
                        <a:rPr lang="en-US" altLang="ko-K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ko-K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隔离申请者必须自己联系</a:t>
                      </a:r>
                      <a:r>
                        <a:rPr lang="en-US" altLang="ko-K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STAY4KOREA</a:t>
                      </a:r>
                      <a:r>
                        <a:rPr lang="zh-CN" altLang="ko-K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咨询接机及联系方式等。其他详细内容请</a:t>
                      </a:r>
                      <a:r>
                        <a:rPr lang="zh-CN" altLang="ko-KR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直接</a:t>
                      </a:r>
                      <a:r>
                        <a:rPr lang="zh-CN" alt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咨询</a:t>
                      </a:r>
                      <a:r>
                        <a:rPr lang="en-US" altLang="ko-KR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STAY4KOREA</a:t>
                      </a:r>
                      <a:r>
                        <a:rPr lang="zh-CN" altLang="ko-K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r>
                        <a:rPr lang="en-US" altLang="ko-KR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https://stay4korea.com</a:t>
                      </a:r>
                      <a:r>
                        <a:rPr lang="en-US" altLang="ko-K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o-KR" altLang="ko-KR" sz="1600" kern="100" dirty="0" smtClean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068088"/>
                  </a:ext>
                </a:extLst>
              </a:tr>
              <a:tr h="4372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Type C.   </a:t>
                      </a:r>
                      <a:r>
                        <a:rPr lang="zh-CN" altLang="en-US" sz="18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个人隔离</a:t>
                      </a:r>
                      <a:r>
                        <a:rPr lang="ko-KR" altLang="ko-KR" sz="18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altLang="ko-KR" sz="18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ko-KR" altLang="ko-KR" sz="14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※</a:t>
                      </a:r>
                      <a:r>
                        <a:rPr lang="zh-CN" altLang="en-US" sz="14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首尔及龙仁校区申请者</a:t>
                      </a:r>
                      <a:endParaRPr lang="ko-KR" altLang="ko-KR" sz="1400" b="1" kern="100" dirty="0" smtClean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482421"/>
                  </a:ext>
                </a:extLst>
              </a:tr>
              <a:tr h="1512683">
                <a:tc>
                  <a:txBody>
                    <a:bodyPr/>
                    <a:lstStyle/>
                    <a:p>
                      <a:pPr latinLnBrk="1"/>
                      <a:r>
                        <a:rPr lang="zh-CN" altLang="ko-K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个人隔离者在通过机场防疫所及保健所时必须填写</a:t>
                      </a:r>
                      <a:r>
                        <a:rPr lang="zh-CN" altLang="ko-KR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该校区</a:t>
                      </a:r>
                      <a:r>
                        <a:rPr lang="zh-CN" altLang="ko-KR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隔离负责人</a:t>
                      </a:r>
                      <a:r>
                        <a:rPr lang="zh-CN" altLang="ko-KR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的联系方式</a:t>
                      </a:r>
                      <a:r>
                        <a:rPr lang="zh-CN" altLang="ko-K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ko-KR" altLang="ko-K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atinLnBrk="1"/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  <a:r>
                        <a:rPr lang="en-US" altLang="ko-KR" sz="18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ko-KR" sz="18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首尔校区：</a:t>
                      </a:r>
                      <a:r>
                        <a:rPr lang="en-US" altLang="ko-K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010-5216-1513, </a:t>
                      </a:r>
                      <a:r>
                        <a:rPr lang="en-US" altLang="ko-KR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Kakao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ID:</a:t>
                      </a:r>
                      <a:r>
                        <a:rPr lang="en-US" altLang="ko-K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mju1513, </a:t>
                      </a:r>
                      <a:r>
                        <a:rPr lang="en-US" altLang="ko-KR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Wechat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ID:</a:t>
                      </a:r>
                      <a:r>
                        <a:rPr lang="en-US" altLang="ko-K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myongji_university</a:t>
                      </a:r>
                      <a:endParaRPr lang="ko-KR" altLang="ko-K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atinLnBrk="1"/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zh-CN" altLang="ko-KR" sz="18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龙仁校区：</a:t>
                      </a:r>
                      <a:r>
                        <a:rPr lang="en-US" altLang="ko-K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010-8071-1513, </a:t>
                      </a:r>
                      <a:r>
                        <a:rPr lang="en-US" altLang="ko-KR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Kakao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ID:</a:t>
                      </a:r>
                      <a:r>
                        <a:rPr lang="en-US" altLang="ko-K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yonginmyongji_univ</a:t>
                      </a:r>
                      <a:r>
                        <a:rPr lang="en-US" altLang="ko-K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altLang="ko-KR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Wechat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ID:</a:t>
                      </a:r>
                      <a:r>
                        <a:rPr lang="en-US" altLang="ko-K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yongin_mju</a:t>
                      </a:r>
                      <a:endParaRPr lang="ko-KR" altLang="ko-K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023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430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1400</TotalTime>
  <Words>1656</Words>
  <Application>Microsoft Office PowerPoint</Application>
  <PresentationFormat>A4 용지(210x297mm)</PresentationFormat>
  <Paragraphs>168</Paragraphs>
  <Slides>13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6" baseType="lpstr">
      <vt:lpstr>Frutiger 45 Light</vt:lpstr>
      <vt:lpstr>inherit</vt:lpstr>
      <vt:lpstr>宋体</vt:lpstr>
      <vt:lpstr>宋体</vt:lpstr>
      <vt:lpstr>나눔</vt:lpstr>
      <vt:lpstr>나눔스퀘어 ExtraBold</vt:lpstr>
      <vt:lpstr>맑은 고딕</vt:lpstr>
      <vt:lpstr>휴먼편지체</vt:lpstr>
      <vt:lpstr>Arial</vt:lpstr>
      <vt:lpstr>Calibri</vt:lpstr>
      <vt:lpstr>Calibri Light</vt:lpstr>
      <vt:lpstr>Times New Roman</vt:lpstr>
      <vt:lpstr>Office 테마</vt:lpstr>
      <vt:lpstr>韩国入境 及  14日居家隔离程序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해외입국 단계</dc:title>
  <dc:creator>user</dc:creator>
  <cp:lastModifiedBy>user</cp:lastModifiedBy>
  <cp:revision>84</cp:revision>
  <cp:lastPrinted>2020-11-19T07:15:41Z</cp:lastPrinted>
  <dcterms:created xsi:type="dcterms:W3CDTF">2020-11-17T02:45:58Z</dcterms:created>
  <dcterms:modified xsi:type="dcterms:W3CDTF">2021-07-22T05:58:33Z</dcterms:modified>
</cp:coreProperties>
</file>