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5" r:id="rId4"/>
    <p:sldId id="264" r:id="rId5"/>
    <p:sldId id="270" r:id="rId6"/>
    <p:sldId id="257" r:id="rId7"/>
    <p:sldId id="265" r:id="rId8"/>
    <p:sldId id="266" r:id="rId9"/>
    <p:sldId id="269" r:id="rId10"/>
    <p:sldId id="260" r:id="rId11"/>
    <p:sldId id="271" r:id="rId12"/>
    <p:sldId id="261" r:id="rId13"/>
    <p:sldId id="267" r:id="rId14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수민" initials="이" lastIdx="1" clrIdx="0">
    <p:extLst>
      <p:ext uri="{19B8F6BF-5375-455C-9EA6-DF929625EA0E}">
        <p15:presenceInfo xmlns:p15="http://schemas.microsoft.com/office/powerpoint/2012/main" userId="S::20200460@mju.ac.kr::5b799c8b-eaa9-461a-ad10-bc4b6f4018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16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203" y="0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AD23452-F208-4783-8ABB-F9413E41EE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2311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203" y="9722311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F52D4AD-90E0-4725-9D3D-D67D1B0FF3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410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404" y="0"/>
            <a:ext cx="3078427" cy="51410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52D5D36-7DD7-4294-A18F-AA5E74D040FA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7938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0517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404" y="9720517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59E1F2C-2DCC-4D99-AB58-BB212D92D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26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57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1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4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2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971F-1360-4518-8D3D-F025A13891DE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nkor.kr/tax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bkgylC3Su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verseas.mofa.go.k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4kore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3697" y="624136"/>
            <a:ext cx="7678605" cy="1948860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en-US" altLang="ko-KR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[Upon Arrival in Korea]</a:t>
            </a:r>
            <a:br>
              <a:rPr lang="en-US" altLang="ko-KR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14</a:t>
            </a:r>
            <a:r>
              <a:rPr lang="ko-KR" altLang="en-US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days quarantine</a:t>
            </a:r>
            <a:endParaRPr lang="ko-KR" altLang="en-US" sz="4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 descr="EMB000014ac08b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4000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2" y="345605"/>
            <a:ext cx="990304" cy="998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4255" y="6358546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상세 연락처 추가</a:t>
            </a:r>
            <a:r>
              <a:rPr lang="en-US" altLang="ko-KR" dirty="0" smtClean="0"/>
              <a:t>ver.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9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6580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14 days of self-quarantine monitoring</a:t>
            </a:r>
            <a:endParaRPr lang="ko-KR" altLang="en-US" sz="32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6" y="1144214"/>
            <a:ext cx="8034867" cy="5511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0" name="타원 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988854" y="1144214"/>
            <a:ext cx="82798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/>
              <a:t>Self-monitoring: twice a day (10am, 8pm)</a:t>
            </a:r>
          </a:p>
          <a:p>
            <a:r>
              <a:rPr lang="en-US" altLang="ko-KR" sz="1400" dirty="0" smtClean="0"/>
              <a:t>Alarm will ring 30 minutes before each monitoring time, and you need to measure your temperature each time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690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Support services during the quarantine</a:t>
            </a:r>
            <a:endParaRPr lang="ko-KR" altLang="en-US" sz="3200" b="1" dirty="0"/>
          </a:p>
        </p:txBody>
      </p:sp>
      <p:sp>
        <p:nvSpPr>
          <p:cNvPr id="10" name="직사각형 9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4187" y="1391459"/>
            <a:ext cx="876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For the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PCR test, make a booking for a cab (from your quarantine place to the local </a:t>
            </a:r>
          </a:p>
          <a:p>
            <a:r>
              <a:rPr lang="en-US" altLang="ko-KR" dirty="0" smtClean="0"/>
              <a:t>       health center) at </a:t>
            </a:r>
            <a:r>
              <a:rPr lang="en-US" altLang="ko-KR" dirty="0" smtClean="0">
                <a:hlinkClick r:id="rId2"/>
              </a:rPr>
              <a:t>https://www.enkor.kr/taxi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>
              <a:buAutoNum type="arabicPeriod" startAt="2"/>
            </a:pPr>
            <a:r>
              <a:rPr lang="en-US" altLang="ko-KR" dirty="0" smtClean="0"/>
              <a:t>To order groceries and/or daily essentials,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- https://enkor.kr</a:t>
            </a:r>
          </a:p>
          <a:p>
            <a:r>
              <a:rPr lang="en-US" altLang="ko-KR" dirty="0" smtClean="0"/>
              <a:t>       - https://seoullife.shop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22" y="3422784"/>
            <a:ext cx="4327641" cy="299512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87" y="3422784"/>
            <a:ext cx="4436535" cy="29951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20" name="타원 1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94546" y="464369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End of quarantine period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307631" y="1835571"/>
            <a:ext cx="1800225" cy="1800225"/>
            <a:chOff x="994546" y="1628775"/>
            <a:chExt cx="1800225" cy="1800225"/>
          </a:xfrm>
        </p:grpSpPr>
        <p:sp>
          <p:nvSpPr>
            <p:cNvPr id="2" name="타원 1"/>
            <p:cNvSpPr/>
            <p:nvPr/>
          </p:nvSpPr>
          <p:spPr>
            <a:xfrm>
              <a:off x="994546" y="1628775"/>
              <a:ext cx="1800225" cy="1800225"/>
            </a:xfrm>
            <a:prstGeom prst="ellipse">
              <a:avLst/>
            </a:prstGeom>
            <a:noFill/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1885950" y="1838325"/>
              <a:ext cx="0" cy="7334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885951" y="2057400"/>
              <a:ext cx="68152" cy="5048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168320" y="1962938"/>
            <a:ext cx="4316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At noon on the 15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day from the date of your arrival in </a:t>
            </a:r>
            <a:r>
              <a:rPr lang="en-US" altLang="ko-KR" sz="2000"/>
              <a:t>Korea </a:t>
            </a:r>
            <a:endParaRPr lang="en-US" altLang="ko-KR" sz="2000"/>
          </a:p>
          <a:p>
            <a:pPr algn="ctr"/>
            <a:r>
              <a:rPr lang="en-US" altLang="ko-KR" sz="2000" smtClean="0"/>
              <a:t>※</a:t>
            </a:r>
            <a:r>
              <a:rPr lang="en-US" altLang="ko-KR" sz="2000" dirty="0"/>
              <a:t>You will receive an official notification to confirm that the mandatory quarantine has ended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627" y="4136913"/>
            <a:ext cx="8516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smtClean="0"/>
              <a:t>Place </a:t>
            </a:r>
            <a:r>
              <a:rPr lang="en-US" altLang="ko-KR" dirty="0"/>
              <a:t>all garbage collected during the 14 days quarantine period in the orange bag provided (including leftover food)</a:t>
            </a:r>
          </a:p>
          <a:p>
            <a:r>
              <a:rPr lang="en-US" altLang="ko-KR" dirty="0" smtClean="0"/>
              <a:t>      ※ </a:t>
            </a:r>
            <a:r>
              <a:rPr lang="en-US" altLang="ko-KR" dirty="0"/>
              <a:t>You may keep leftover food in the fridge during the quarantine period. </a:t>
            </a:r>
          </a:p>
          <a:p>
            <a:r>
              <a:rPr lang="en-US" altLang="ko-KR" dirty="0"/>
              <a:t>2.  To prevent any leakage, use a white garbage bag provided to wrap the orange bag. </a:t>
            </a:r>
            <a:endParaRPr lang="en-US" altLang="ko-KR" b="1" dirty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   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※ How to properly wrap your garbage: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youtu.be/bkgylC3SuxE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479309" y="1614984"/>
            <a:ext cx="1800225" cy="2441628"/>
            <a:chOff x="7195629" y="3693165"/>
            <a:chExt cx="1998338" cy="2799071"/>
          </a:xfrm>
        </p:grpSpPr>
        <p:grpSp>
          <p:nvGrpSpPr>
            <p:cNvPr id="17" name="그룹 16"/>
            <p:cNvGrpSpPr/>
            <p:nvPr/>
          </p:nvGrpSpPr>
          <p:grpSpPr>
            <a:xfrm rot="284861">
              <a:off x="7195629" y="3693165"/>
              <a:ext cx="1998338" cy="2799071"/>
              <a:chOff x="7058025" y="3912650"/>
              <a:chExt cx="1628775" cy="2478625"/>
            </a:xfrm>
            <a:solidFill>
              <a:schemeClr val="bg1"/>
            </a:solidFill>
          </p:grpSpPr>
          <p:sp>
            <p:nvSpPr>
              <p:cNvPr id="23" name="타원 22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284861">
              <a:off x="7301229" y="3835771"/>
              <a:ext cx="1749715" cy="2552134"/>
              <a:chOff x="7058025" y="3912650"/>
              <a:chExt cx="1628775" cy="2478625"/>
            </a:xfrm>
            <a:solidFill>
              <a:srgbClr val="D16B05"/>
            </a:solidFill>
          </p:grpSpPr>
          <p:sp>
            <p:nvSpPr>
              <p:cNvPr id="19" name="타원 18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07" y="4789135"/>
              <a:ext cx="1156450" cy="1083208"/>
            </a:xfrm>
            <a:prstGeom prst="rect">
              <a:avLst/>
            </a:prstGeom>
          </p:spPr>
        </p:pic>
      </p:grpSp>
      <p:sp>
        <p:nvSpPr>
          <p:cNvPr id="26" name="타원 25"/>
          <p:cNvSpPr/>
          <p:nvPr/>
        </p:nvSpPr>
        <p:spPr>
          <a:xfrm>
            <a:off x="310765" y="423334"/>
            <a:ext cx="666847" cy="66684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⑥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5" descr="75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98"/>
            <a:ext cx="9910708" cy="66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40" y="921340"/>
            <a:ext cx="2799519" cy="282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309" y="4378336"/>
            <a:ext cx="75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atin typeface="Frutiger 45 Light" panose="020B0800000000000000" pitchFamily="34" charset="0"/>
              </a:rPr>
              <a:t>Hope to see you soon!</a:t>
            </a:r>
            <a:endParaRPr lang="ko-KR" altLang="en-US" sz="5400" b="1" dirty="0">
              <a:latin typeface="Frutiger 45 Light" panose="020B08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864524"/>
            <a:ext cx="10750918" cy="5793971"/>
            <a:chOff x="0" y="847898"/>
            <a:chExt cx="10750918" cy="5793971"/>
          </a:xfrm>
        </p:grpSpPr>
        <p:sp>
          <p:nvSpPr>
            <p:cNvPr id="18" name="직사각형 17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8634" y="1061817"/>
              <a:ext cx="10682284" cy="5423599"/>
              <a:chOff x="68634" y="745937"/>
              <a:chExt cx="10682284" cy="542359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F31105-4053-4C5F-B688-18DFE7678849}"/>
                  </a:ext>
                </a:extLst>
              </p:cNvPr>
              <p:cNvSpPr txBox="1"/>
              <p:nvPr/>
            </p:nvSpPr>
            <p:spPr>
              <a:xfrm flipH="1">
                <a:off x="387070" y="1479314"/>
                <a:ext cx="4395787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endParaRPr lang="en-US" altLang="ko-KR" sz="1300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 defTabSz="742950">
                  <a:defRPr/>
                </a:pPr>
                <a:endParaRPr lang="en-US" altLang="ko-KR" sz="894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0E149621-EA6C-46AA-8618-7F33758374F4}"/>
                  </a:ext>
                </a:extLst>
              </p:cNvPr>
              <p:cNvSpPr/>
              <p:nvPr/>
            </p:nvSpPr>
            <p:spPr>
              <a:xfrm>
                <a:off x="184901" y="745937"/>
                <a:ext cx="4567352" cy="529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138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DD5CF5-6EC3-45D5-8A7C-9999144148D6}"/>
                  </a:ext>
                </a:extLst>
              </p:cNvPr>
              <p:cNvSpPr txBox="1"/>
              <p:nvPr/>
            </p:nvSpPr>
            <p:spPr>
              <a:xfrm flipH="1">
                <a:off x="4952999" y="1191736"/>
                <a:ext cx="4643438" cy="21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[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서울 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Seoul 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캠퍼스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] </a:t>
                </a:r>
              </a:p>
              <a:p>
                <a:pPr defTabSz="742950">
                  <a:defRPr/>
                </a:pPr>
                <a:r>
                  <a:rPr lang="ko-KR" altLang="en-US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어학연수생 담당자 연락처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Phone number : 010-5216-1513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KAKAOTALK ID : mju1513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WECHAT ID : 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myongji_university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44BF475-620C-4EE4-8E19-831027C03407}"/>
                  </a:ext>
                </a:extLst>
              </p:cNvPr>
              <p:cNvGrpSpPr/>
              <p:nvPr/>
            </p:nvGrpSpPr>
            <p:grpSpPr>
              <a:xfrm>
                <a:off x="4974219" y="745938"/>
                <a:ext cx="4735872" cy="2869550"/>
                <a:chOff x="2890301" y="1406556"/>
                <a:chExt cx="5828765" cy="3531754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0C7D4F52-49D6-4A33-9FB2-8D9D0C4EC3AD}"/>
                    </a:ext>
                  </a:extLst>
                </p:cNvPr>
                <p:cNvSpPr/>
                <p:nvPr/>
              </p:nvSpPr>
              <p:spPr>
                <a:xfrm>
                  <a:off x="2890301" y="1406556"/>
                  <a:ext cx="5809672" cy="3203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42950">
                    <a:defRPr/>
                  </a:pPr>
                  <a:endParaRPr lang="ko-KR" altLang="en-US" sz="864" dirty="0">
                    <a:solidFill>
                      <a:prstClr val="white"/>
                    </a:solidFill>
                    <a:latin typeface="Calibri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9A971D-164F-4187-BDFA-561B6654B190}"/>
                    </a:ext>
                  </a:extLst>
                </p:cNvPr>
                <p:cNvSpPr txBox="1"/>
                <p:nvPr/>
              </p:nvSpPr>
              <p:spPr>
                <a:xfrm flipH="1">
                  <a:off x="3004066" y="1585123"/>
                  <a:ext cx="5715000" cy="3353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서울 </a:t>
                  </a:r>
                  <a:r>
                    <a:rPr lang="en-US" altLang="ko-KR" sz="2275" b="1" u="sng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Seoul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 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010-5216-1513</a:t>
                  </a:r>
                  <a:endParaRPr lang="en-US" altLang="ko-KR" sz="1950" b="1" dirty="0">
                    <a:solidFill>
                      <a:srgbClr val="C000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mju1513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myongji_university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01052161513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B976BC2-FAD0-4020-B691-C816ADCCF8CF}"/>
                  </a:ext>
                </a:extLst>
              </p:cNvPr>
              <p:cNvGrpSpPr/>
              <p:nvPr/>
            </p:nvGrpSpPr>
            <p:grpSpPr>
              <a:xfrm>
                <a:off x="4982517" y="3491217"/>
                <a:ext cx="5768401" cy="2662851"/>
                <a:chOff x="3929479" y="3786320"/>
                <a:chExt cx="7099571" cy="3277355"/>
              </a:xfrm>
            </p:grpSpPr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id="{70BA8616-A7E4-4E6B-86B8-6D47B31E58EF}"/>
                    </a:ext>
                  </a:extLst>
                </p:cNvPr>
                <p:cNvSpPr/>
                <p:nvPr/>
              </p:nvSpPr>
              <p:spPr>
                <a:xfrm>
                  <a:off x="3929479" y="3786320"/>
                  <a:ext cx="5799460" cy="31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742950">
                    <a:defRPr/>
                  </a:pPr>
                  <a:endParaRPr lang="en-US" altLang="ko-KR" sz="894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4BAA0EE-9B22-43E7-810E-12B564E693FF}"/>
                    </a:ext>
                  </a:extLst>
                </p:cNvPr>
                <p:cNvSpPr txBox="1"/>
                <p:nvPr/>
              </p:nvSpPr>
              <p:spPr>
                <a:xfrm flipH="1">
                  <a:off x="3988544" y="4037600"/>
                  <a:ext cx="7040506" cy="3026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용인 </a:t>
                  </a:r>
                  <a:r>
                    <a:rPr lang="en-US" altLang="ko-KR" sz="2275" b="1" u="sng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010-8071-1513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yonginmyongji_univ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yongin_mju</a:t>
                  </a:r>
                  <a:r>
                    <a:rPr lang="en-US" altLang="ko-KR" sz="1950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01080711513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A09CA15F-3CA8-46A2-B09E-47A2BCAAE9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0507" y="1581005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C9BDA26C-E453-43AE-B0FD-F74DDB606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6654" y="4481513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제목 40">
                <a:extLst>
                  <a:ext uri="{FF2B5EF4-FFF2-40B4-BE49-F238E27FC236}">
                    <a16:creationId xmlns:a16="http://schemas.microsoft.com/office/drawing/2014/main" id="{56CDEEC4-F30A-4BBC-86CB-8628D0293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34" y="1810417"/>
                <a:ext cx="4853940" cy="2000548"/>
              </a:xfrm>
              <a:prstGeom prst="rect">
                <a:avLst/>
              </a:prstGeom>
            </p:spPr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latinLnBrk="0"/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endParaRPr lang="ko-KR" altLang="en-US" sz="1625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502D09-11EF-4FEA-A3F1-4F1AD30C5C22}"/>
                  </a:ext>
                </a:extLst>
              </p:cNvPr>
              <p:cNvSpPr txBox="1"/>
              <p:nvPr/>
            </p:nvSpPr>
            <p:spPr>
              <a:xfrm flipH="1">
                <a:off x="242990" y="1169193"/>
                <a:ext cx="4395787" cy="500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※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입국 전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각 캠퍼스 메신저 아이디를 추가하세요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.</a:t>
                </a:r>
              </a:p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Before the entry, install the app (</a:t>
                </a:r>
                <a:r>
                  <a:rPr lang="en-US" altLang="ko-KR" sz="195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and add ID for each campus.</a:t>
                </a:r>
              </a:p>
              <a:p>
                <a:pPr lvl="0" algn="ctr">
                  <a:defRPr/>
                </a:pPr>
                <a:endParaRPr lang="en-US" altLang="ko-KR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zh-CN" altLang="en-US" sz="1950" b="1" dirty="0">
                    <a:solidFill>
                      <a:srgbClr val="4F81BD">
                        <a:lumMod val="50000"/>
                      </a:srgbClr>
                    </a:solidFill>
                  </a:rPr>
                  <a:t>入境前，请务必添加各校区的微信。</a:t>
                </a:r>
                <a:endParaRPr lang="en-US" altLang="zh-CN" sz="1950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Trước khi nhập cảnh, vui lòng kết bạn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với nhà trường qua tài khoản ZALO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tương ứng với</a:t>
                </a:r>
                <a:r>
                  <a:rPr lang="en-US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cơ sở mình theo học.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az-Cyrl-AZ" altLang="ko-KR" sz="1625" dirty="0"/>
                  <a:t/>
                </a:r>
                <a:br>
                  <a:rPr lang="az-Cyrl-AZ" altLang="ko-KR" sz="1625" dirty="0"/>
                </a:b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Оруулахын өмнө програмыг суулгана уу (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оюутны хотхон бүрт 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ID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нэмж оруулаарай.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>
                  <a:defRPr/>
                </a:pPr>
                <a:endParaRPr lang="vi-VN" altLang="zh-CN" sz="85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84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872837"/>
            <a:ext cx="9906000" cy="5793971"/>
            <a:chOff x="0" y="847898"/>
            <a:chExt cx="9906000" cy="5793971"/>
          </a:xfrm>
        </p:grpSpPr>
        <p:sp>
          <p:nvSpPr>
            <p:cNvPr id="11" name="직사각형 10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94350" y="1063608"/>
              <a:ext cx="9470737" cy="5362161"/>
              <a:chOff x="194350" y="780976"/>
              <a:chExt cx="9470737" cy="5362161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48A6007B-63AF-493A-8504-84480B54A5AE}"/>
                  </a:ext>
                </a:extLst>
              </p:cNvPr>
              <p:cNvSpPr/>
              <p:nvPr/>
            </p:nvSpPr>
            <p:spPr>
              <a:xfrm>
                <a:off x="1981200" y="3337350"/>
                <a:ext cx="4452259" cy="260744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38" b="1" spc="-4" dirty="0">
                  <a:solidFill>
                    <a:schemeClr val="tx1"/>
                  </a:solidFill>
                  <a:latin typeface="맑은 고딕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B89908FF-C771-4541-A588-912021920266}"/>
                  </a:ext>
                </a:extLst>
              </p:cNvPr>
              <p:cNvSpPr/>
              <p:nvPr/>
            </p:nvSpPr>
            <p:spPr>
              <a:xfrm>
                <a:off x="194350" y="780976"/>
                <a:ext cx="4680000" cy="263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1.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메신저 아이디 추가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wechat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zalo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2.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메시지 보내기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영문명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생년월일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입국날짜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Step1. Add the </a:t>
                </a:r>
                <a:r>
                  <a:rPr lang="en-US" altLang="ko-KR" sz="130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ID for each campus</a:t>
                </a:r>
                <a:b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Step2. Send a message</a:t>
                </a:r>
              </a:p>
              <a:p>
                <a:pPr algn="ctr"/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en-US" altLang="ko-KR" sz="13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(Name in English/Date </a:t>
                </a: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of </a:t>
                </a:r>
                <a:r>
                  <a:rPr lang="en-US" altLang="ko-KR" sz="1300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birth/Arrival Date)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第一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 添加各小区的微信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/>
                </a:r>
                <a:b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第二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发送信息（护照上英文名、出生日期、航班日期）</a:t>
                </a:r>
                <a:endParaRPr lang="en-US" altLang="zh-CN" sz="1138" b="1" dirty="0">
                  <a:solidFill>
                    <a:srgbClr val="4F81BD">
                      <a:lumMod val="50000"/>
                    </a:srgbClr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endParaRPr>
              </a:p>
              <a:p>
                <a:pPr algn="ctr"/>
                <a:endParaRPr lang="en-US" altLang="zh-CN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1: Kết bạn ZALO với trường (theo đúng ID tài khoản tương ứng với cơ sở mình học)</a:t>
                </a: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2: Nhắn tin cho trường với nội dung Tên tiếng Anh/Ngày tháng năm sinh/ Ngày nhập cảnh)</a:t>
                </a:r>
                <a: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  <a:t/>
                </a:r>
                <a:b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</a:br>
                <a:endParaRPr lang="ko-KR" altLang="en-US" sz="975" b="1" spc="-4" dirty="0">
                  <a:solidFill>
                    <a:schemeClr val="tx1"/>
                  </a:solidFill>
                  <a:latin typeface="맑은 고딕"/>
                </a:endParaRPr>
              </a:p>
              <a:p>
                <a:pPr algn="ctr"/>
                <a:endParaRPr lang="ko-KR" altLang="en-US" sz="1463" dirty="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3DD00B72-73D1-4F70-AFC0-39D1CCC269DE}"/>
                  </a:ext>
                </a:extLst>
              </p:cNvPr>
              <p:cNvGrpSpPr/>
              <p:nvPr/>
            </p:nvGrpSpPr>
            <p:grpSpPr>
              <a:xfrm>
                <a:off x="194350" y="780977"/>
                <a:ext cx="9470737" cy="5362160"/>
                <a:chOff x="272473" y="38582"/>
                <a:chExt cx="11656292" cy="6599582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id="{8127162E-1FDA-40B7-B29C-252A7D8A1BD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6800" y="38582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id="{DDB46740-066A-406B-BD87-EE94CFDC6A2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473" y="3398164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id="{65AD9C55-DBCF-4BEE-9B21-40CD64E34CE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8765" y="3395510"/>
                  <a:ext cx="5760000" cy="324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707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0860" y="41320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Procedure</a:t>
            </a:r>
            <a:endParaRPr lang="ko-KR" altLang="en-US" sz="3200" dirty="0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455322" y="5387277"/>
            <a:ext cx="3150524" cy="16626"/>
          </a:xfrm>
          <a:prstGeom prst="line">
            <a:avLst/>
          </a:prstGeom>
          <a:ln w="146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/>
          <p:cNvGrpSpPr/>
          <p:nvPr/>
        </p:nvGrpSpPr>
        <p:grpSpPr>
          <a:xfrm>
            <a:off x="288711" y="1518361"/>
            <a:ext cx="9637977" cy="5199789"/>
            <a:chOff x="492712" y="1567336"/>
            <a:chExt cx="8938522" cy="4856170"/>
          </a:xfrm>
        </p:grpSpPr>
        <p:cxnSp>
          <p:nvCxnSpPr>
            <p:cNvPr id="13" name="꺾인 연결선 12"/>
            <p:cNvCxnSpPr/>
            <p:nvPr/>
          </p:nvCxnSpPr>
          <p:spPr>
            <a:xfrm>
              <a:off x="1405857" y="2727182"/>
              <a:ext cx="3254294" cy="2429691"/>
            </a:xfrm>
            <a:prstGeom prst="bentConnector3">
              <a:avLst>
                <a:gd name="adj1" fmla="val 197449"/>
              </a:avLst>
            </a:prstGeom>
            <a:ln w="142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1101109" y="2347857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91654" y="1567336"/>
              <a:ext cx="2184213" cy="7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Arrival in Korea</a:t>
              </a:r>
            </a:p>
            <a:p>
              <a:pPr algn="ctr"/>
              <a:r>
                <a:rPr lang="en-US" altLang="ko-KR" sz="2400" b="1" dirty="0"/>
                <a:t>(Incheon airport)</a:t>
              </a:r>
              <a:endParaRPr lang="ko-KR" alt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56990" y="1593462"/>
              <a:ext cx="242677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ea"/>
                  <a:ea typeface="+mj-ea"/>
                </a:rPr>
                <a:t>l</a:t>
              </a:r>
              <a:r>
                <a:rPr lang="en-US" altLang="ko-KR" sz="2000" b="1" dirty="0" smtClean="0">
                  <a:latin typeface="+mj-ea"/>
                  <a:ea typeface="+mj-ea"/>
                </a:rPr>
                <a:t>ocal health center:</a:t>
              </a:r>
              <a:r>
                <a:rPr lang="ko-KR" altLang="en-US" sz="2000" b="1" dirty="0" smtClean="0">
                  <a:latin typeface="+mj-ea"/>
                  <a:ea typeface="+mj-ea"/>
                </a:rPr>
                <a:t> </a:t>
              </a:r>
              <a:endParaRPr lang="en-US" altLang="ko-KR" sz="2000" b="1" dirty="0">
                <a:latin typeface="+mj-ea"/>
                <a:ea typeface="+mj-ea"/>
              </a:endParaRPr>
            </a:p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2</a:t>
              </a:r>
              <a:r>
                <a:rPr lang="en-US" altLang="ko-KR" sz="2000" b="1" baseline="30000" dirty="0" smtClean="0">
                  <a:solidFill>
                    <a:srgbClr val="FF0000"/>
                  </a:solidFill>
                  <a:latin typeface="+mj-ea"/>
                  <a:ea typeface="+mj-ea"/>
                </a:rPr>
                <a:t>nd</a:t>
              </a:r>
              <a:r>
                <a:rPr lang="en-US" altLang="ko-KR" sz="2000" b="1" dirty="0" smtClean="0">
                  <a:latin typeface="+mj-ea"/>
                  <a:ea typeface="+mj-ea"/>
                </a:rPr>
                <a:t> PCR Test</a:t>
              </a:r>
              <a:endParaRPr lang="ko-KR" altLang="en-US" sz="2000" b="1" dirty="0">
                <a:latin typeface="+mj-ea"/>
                <a:ea typeface="+mj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91010" y="5605988"/>
              <a:ext cx="3240224" cy="7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14 days of self-quarantine</a:t>
              </a:r>
            </a:p>
            <a:p>
              <a:pPr algn="ctr"/>
              <a:r>
                <a:rPr lang="en-US" altLang="ko-KR" sz="2400" b="1" dirty="0"/>
                <a:t>monitoring</a:t>
              </a:r>
              <a:endParaRPr lang="ko-KR" altLang="en-US" sz="2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0369" y="5630819"/>
              <a:ext cx="2353694" cy="7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End of quarantine </a:t>
              </a:r>
              <a:endParaRPr lang="en-US" altLang="ko-KR" sz="2400" b="1" dirty="0" smtClean="0"/>
            </a:p>
            <a:p>
              <a:pPr algn="ctr"/>
              <a:r>
                <a:rPr lang="en-US" altLang="ko-KR" sz="2400" b="1" dirty="0" smtClean="0"/>
                <a:t>period</a:t>
              </a:r>
              <a:endParaRPr lang="ko-KR" altLang="en-US" sz="2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59111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4186149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36763" y="234785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7431798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91052" y="477883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7460541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21563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4186149" y="4743140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48056" y="4768521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129420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1328" y="480421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712" y="1630153"/>
              <a:ext cx="3087573" cy="66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/>
                <a:t>Home country</a:t>
              </a:r>
              <a:r>
                <a:rPr lang="ko-KR" altLang="en-US" sz="2000" b="1" dirty="0" smtClean="0"/>
                <a:t> </a:t>
              </a:r>
              <a:r>
                <a:rPr lang="en-US" altLang="ko-KR" sz="2000" b="1" dirty="0" smtClean="0"/>
                <a:t>: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</a:rPr>
                <a:t>1</a:t>
              </a:r>
              <a:r>
                <a:rPr lang="en-US" altLang="ko-KR" sz="2000" b="1" baseline="30000" dirty="0" smtClean="0">
                  <a:solidFill>
                    <a:srgbClr val="FF0000"/>
                  </a:solidFill>
                  <a:latin typeface="+mj-ea"/>
                </a:rPr>
                <a:t>st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</a:rPr>
                <a:t> </a:t>
              </a:r>
              <a:r>
                <a:rPr lang="en-US" altLang="ko-KR" sz="2000" b="1" dirty="0" smtClean="0">
                  <a:latin typeface="+mj-ea"/>
                </a:rPr>
                <a:t>PCR </a:t>
              </a:r>
              <a:r>
                <a:rPr lang="en-US" altLang="ko-KR" sz="2000" b="1" dirty="0">
                  <a:latin typeface="+mj-ea"/>
                </a:rPr>
                <a:t>Test</a:t>
              </a:r>
              <a:endParaRPr lang="ko-KR" altLang="en-US" sz="2000" b="1" dirty="0">
                <a:latin typeface="+mj-ea"/>
              </a:endParaRPr>
            </a:p>
            <a:p>
              <a:pPr algn="ctr"/>
              <a:r>
                <a:rPr lang="en-US" altLang="ko-KR" sz="1000" b="1" dirty="0" smtClean="0"/>
                <a:t>※ </a:t>
              </a:r>
              <a:r>
                <a:rPr lang="en-US" altLang="ko-KR" sz="1000" b="1" dirty="0"/>
                <a:t>PCR</a:t>
              </a:r>
              <a:r>
                <a:rPr lang="en-US" altLang="ko-KR" sz="1000" dirty="0"/>
                <a:t> test result issued </a:t>
              </a:r>
              <a:r>
                <a:rPr lang="en-US" altLang="ko-KR" sz="1000" dirty="0" smtClean="0"/>
                <a:t>at most 72 hours before </a:t>
              </a:r>
            </a:p>
            <a:p>
              <a:pPr algn="ctr"/>
              <a:r>
                <a:rPr lang="en-US" altLang="ko-KR" sz="1000" dirty="0" smtClean="0"/>
                <a:t>departure from the first embarkation point</a:t>
              </a:r>
              <a:endParaRPr lang="ko-KR" altLang="en-US" sz="1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7798" y="5618681"/>
              <a:ext cx="3638176" cy="804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+mj-ea"/>
                </a:rPr>
                <a:t>local health center:</a:t>
              </a:r>
              <a:r>
                <a:rPr lang="ko-KR" altLang="en-US" sz="2000" b="1" dirty="0">
                  <a:latin typeface="+mj-ea"/>
                </a:rPr>
                <a:t> </a:t>
              </a:r>
              <a:endParaRPr lang="en-US" altLang="ko-KR" sz="2000" b="1" dirty="0">
                <a:latin typeface="+mj-ea"/>
              </a:endParaRPr>
            </a:p>
            <a:p>
              <a:pPr algn="ctr"/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</a:rPr>
                <a:t>3</a:t>
              </a:r>
              <a:r>
                <a:rPr lang="en-US" altLang="ko-KR" sz="2000" b="1" baseline="30000" dirty="0" smtClean="0">
                  <a:solidFill>
                    <a:srgbClr val="FF0000"/>
                  </a:solidFill>
                  <a:latin typeface="+mj-ea"/>
                </a:rPr>
                <a:t>rd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+mj-ea"/>
                </a:rPr>
                <a:t> </a:t>
              </a:r>
              <a:r>
                <a:rPr lang="en-US" altLang="ko-KR" sz="2000" b="1" dirty="0" smtClean="0">
                  <a:latin typeface="+mj-ea"/>
                </a:rPr>
                <a:t>PCR Test</a:t>
              </a:r>
            </a:p>
            <a:p>
              <a:pPr algn="ctr"/>
              <a:r>
                <a:rPr lang="en-US" altLang="ko-KR" sz="1000" b="1" dirty="0" smtClean="0"/>
                <a:t>※on the 13</a:t>
              </a:r>
              <a:r>
                <a:rPr lang="en-US" altLang="ko-KR" sz="1000" b="1" baseline="30000" dirty="0" smtClean="0"/>
                <a:t>th</a:t>
              </a:r>
              <a:r>
                <a:rPr lang="en-US" altLang="ko-KR" sz="1000" b="1" dirty="0" smtClean="0"/>
                <a:t>~14</a:t>
              </a:r>
              <a:r>
                <a:rPr lang="en-US" altLang="ko-KR" sz="1000" b="1" baseline="30000" dirty="0" smtClean="0"/>
                <a:t>th</a:t>
              </a:r>
              <a:r>
                <a:rPr lang="en-US" altLang="ko-KR" sz="1000" b="1" dirty="0" smtClean="0"/>
                <a:t> day (1~2 days before the last day of the quarantine)</a:t>
              </a:r>
              <a:endParaRPr lang="ko-KR" altLang="en-US" sz="1000" b="1" dirty="0"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5013" y="369301"/>
            <a:ext cx="752218" cy="757976"/>
            <a:chOff x="285013" y="369301"/>
            <a:chExt cx="752218" cy="757976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752218" cy="757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7231" y="464369"/>
            <a:ext cx="5220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/>
              <a:t>Home country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: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</a:rPr>
              <a:t>1</a:t>
            </a:r>
            <a:r>
              <a:rPr lang="en-US" altLang="ko-KR" sz="3200" b="1" baseline="30000" dirty="0">
                <a:solidFill>
                  <a:srgbClr val="FF0000"/>
                </a:solidFill>
                <a:latin typeface="+mj-ea"/>
              </a:rPr>
              <a:t>st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3200" b="1" dirty="0">
                <a:latin typeface="+mj-ea"/>
              </a:rPr>
              <a:t>PCR Test</a:t>
            </a:r>
            <a:endParaRPr lang="ko-KR" altLang="en-US" sz="3200" b="1" dirty="0">
              <a:latin typeface="+mj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74705"/>
              </p:ext>
            </p:extLst>
          </p:nvPr>
        </p:nvGraphicFramePr>
        <p:xfrm>
          <a:off x="606830" y="1602448"/>
          <a:ext cx="8454044" cy="3933083"/>
        </p:xfrm>
        <a:graphic>
          <a:graphicData uri="http://schemas.openxmlformats.org/drawingml/2006/table">
            <a:tbl>
              <a:tblPr/>
              <a:tblGrid>
                <a:gridCol w="1404850">
                  <a:extLst>
                    <a:ext uri="{9D8B030D-6E8A-4147-A177-3AD203B41FA5}">
                      <a16:colId xmlns:a16="http://schemas.microsoft.com/office/drawing/2014/main" val="116407008"/>
                    </a:ext>
                  </a:extLst>
                </a:gridCol>
                <a:gridCol w="7049194">
                  <a:extLst>
                    <a:ext uri="{9D8B030D-6E8A-4147-A177-3AD203B41FA5}">
                      <a16:colId xmlns:a16="http://schemas.microsoft.com/office/drawing/2014/main" val="1774678911"/>
                    </a:ext>
                  </a:extLst>
                </a:gridCol>
              </a:tblGrid>
              <a:tr h="308173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Category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0" indent="-29337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33964"/>
                  </a:ext>
                </a:extLst>
              </a:tr>
              <a:tr h="702597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①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Types of </a:t>
                      </a:r>
                    </a:p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Covid-19</a:t>
                      </a:r>
                      <a:r>
                        <a:rPr lang="en-US" altLang="ko-KR" sz="10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Tests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-9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‣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Valid PCR test scope : Tests based on gene amplification detection only [NAATs(Nucleic acid amplification tests), PCR,   </a:t>
                      </a:r>
                    </a:p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                  LAMP, TMA, SDA, NEAR, etc.]</a:t>
                      </a:r>
                    </a:p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RAT, ELISA tests are not accepted</a:t>
                      </a:r>
                    </a:p>
                    <a:p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en-US" altLang="ko-KR" sz="1000" dirty="0" smtClean="0">
                          <a:effectLst/>
                          <a:latin typeface="+mn-ea"/>
                          <a:ea typeface="+mn-ea"/>
                        </a:rPr>
                        <a:t>Self-performed tests are not accepted regardless of the methods.</a:t>
                      </a:r>
                      <a:r>
                        <a:rPr lang="en-US" altLang="ko-KR" sz="1000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23525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②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Issuance date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‣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The test result issued at most  72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hours before departure from the fist embarkation point</a:t>
                      </a:r>
                    </a:p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en-US" altLang="ko-KR" sz="1000" kern="0" spc="-8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For example) If</a:t>
                      </a:r>
                      <a:r>
                        <a:rPr lang="en-US" altLang="ko-KR" sz="10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the departure time is 10:00 on March 10, 2021, the test result issued before 24:00 on March 7, 2021 is considered invalid.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367721"/>
                  </a:ext>
                </a:extLst>
              </a:tr>
              <a:tr h="64214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③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Required information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The followings must be indicated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Name*, DOB, test method, test date, test result, issuance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date,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name of the issuing organization/institution </a:t>
                      </a:r>
                    </a:p>
                    <a:p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*Your given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name and surname as stated in your passport </a:t>
                      </a:r>
                      <a:endParaRPr lang="en-US" altLang="ko-KR" sz="1000" b="0" i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*passport number is accepted. </a:t>
                      </a:r>
                      <a:endParaRPr lang="en-US" altLang="ko-KR" sz="1000" b="0" i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741182"/>
                  </a:ext>
                </a:extLst>
              </a:tr>
              <a:tr h="417831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④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Test result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‣ 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Test result must be negative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275267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⑤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Language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‣</a:t>
                      </a:r>
                      <a:r>
                        <a:rPr lang="ko-KR" altLang="en-US" sz="1000" kern="0" spc="-3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kern="0" spc="-3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The</a:t>
                      </a:r>
                      <a:r>
                        <a:rPr lang="en-US" altLang="ko-KR" sz="10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certificate must be in English, Korean, or accompanied by a certified English or Korean translation.</a:t>
                      </a: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69327"/>
                  </a:ext>
                </a:extLst>
              </a:tr>
              <a:tr h="970570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⑥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Testing</a:t>
                      </a:r>
                      <a:r>
                        <a:rPr lang="en-US" altLang="ko-KR" sz="10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institution</a:t>
                      </a: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‣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All Passengers departing from the Philippines, Indonesia and Russia(by sea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only)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are required to submit a PCR test</a:t>
                      </a: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result issued by a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testing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institution/center designated by an overseas mission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0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* </a:t>
                      </a:r>
                      <a:r>
                        <a:rPr lang="en-US" altLang="ko-KR" sz="1000" kern="0" spc="-7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Will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be effective from July 27, 2021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47650" marR="0" indent="-2476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※ </a:t>
                      </a:r>
                      <a:r>
                        <a:rPr lang="en-US" altLang="ko-KR" sz="1000" kern="0" spc="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The designated </a:t>
                      </a:r>
                      <a:r>
                        <a:rPr lang="en-US" altLang="ko-KR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testing </a:t>
                      </a:r>
                      <a:r>
                        <a:rPr lang="en-US" altLang="ko-KR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institution/center </a:t>
                      </a:r>
                      <a:r>
                        <a:rPr lang="en-US" altLang="ko-KR" sz="1000" kern="0" spc="0" baseline="0" dirty="0" smtClean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is subject to change, so please regularly check the relevant website. </a:t>
                      </a: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4779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6830" y="5553643"/>
            <a:ext cx="834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※ </a:t>
            </a:r>
            <a:r>
              <a:rPr lang="en-US" altLang="ko-KR" sz="1400" dirty="0" smtClean="0"/>
              <a:t>Visit the following website for the latest information on entry into Korea (</a:t>
            </a:r>
            <a:r>
              <a:rPr lang="en-US" altLang="ko-KR" sz="1400" u="sng" dirty="0" smtClean="0">
                <a:hlinkClick r:id="rId2"/>
              </a:rPr>
              <a:t>http://overseas.mofa.go.kr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38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1" name="타원 10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3364" y="458546"/>
            <a:ext cx="570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/>
              <a:t>Arrival in </a:t>
            </a:r>
            <a:r>
              <a:rPr lang="en-US" altLang="ko-KR" sz="3200" b="1" dirty="0" smtClean="0"/>
              <a:t>Korea(Incheon </a:t>
            </a:r>
            <a:r>
              <a:rPr lang="en-US" altLang="ko-KR" sz="3200" b="1" dirty="0"/>
              <a:t>airport)</a:t>
            </a:r>
            <a:endParaRPr lang="ko-KR" altLang="en-US" sz="3200" b="1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29703"/>
              </p:ext>
            </p:extLst>
          </p:nvPr>
        </p:nvGraphicFramePr>
        <p:xfrm>
          <a:off x="626533" y="1320802"/>
          <a:ext cx="8619067" cy="5236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0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1. Quarantine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inspection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Submission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of h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ealth declaration form </a:t>
                      </a:r>
                    </a:p>
                    <a:p>
                      <a:pPr algn="l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※ Write down your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address and contact number in Korea (refer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 to page 7)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2. Customs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Customs</a:t>
                      </a:r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 inspection </a:t>
                      </a:r>
                      <a:endParaRPr lang="ko-KR" altLang="en-US" sz="16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3. Baggage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Claim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Baggage</a:t>
                      </a:r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 claim </a:t>
                      </a:r>
                      <a:endParaRPr lang="ko-KR" altLang="en-US" sz="16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4. Exit to Arrival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Hall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Exit</a:t>
                      </a:r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 to arrival hall </a:t>
                      </a:r>
                      <a:endParaRPr lang="ko-KR" altLang="en-US" sz="16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4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. Information Desk for International 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Students</a:t>
                      </a:r>
                    </a:p>
                    <a:p>
                      <a:pPr algn="ctr" latinLnBrk="1"/>
                      <a:r>
                        <a:rPr lang="en-US" altLang="ko-KR" sz="10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※Only when deemed necessary 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Information about</a:t>
                      </a:r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 the local health center, PCR test, and etc. is available </a:t>
                      </a:r>
                    </a:p>
                    <a:p>
                      <a:pPr algn="l" latinLnBrk="1"/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- Terminal 1:</a:t>
                      </a:r>
                      <a:r>
                        <a:rPr lang="ko-KR" altLang="en-US" sz="1600" b="0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near Gate D</a:t>
                      </a:r>
                    </a:p>
                    <a:p>
                      <a:pPr algn="l" latinLnBrk="1"/>
                      <a:r>
                        <a:rPr lang="en-US" altLang="ko-KR" sz="1600" b="0" dirty="0" smtClean="0">
                          <a:latin typeface="+mn-lt"/>
                          <a:ea typeface="+mn-ea"/>
                        </a:rPr>
                        <a:t> - Terminal 2: Will be available in</a:t>
                      </a:r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ko-KR" sz="1600" b="0" baseline="0" dirty="0" err="1" smtClean="0">
                          <a:latin typeface="+mn-lt"/>
                          <a:ea typeface="+mn-ea"/>
                        </a:rPr>
                        <a:t>August~September</a:t>
                      </a:r>
                      <a:r>
                        <a:rPr lang="en-US" altLang="ko-KR" sz="1600" b="0" baseline="0" dirty="0" smtClean="0">
                          <a:latin typeface="+mn-lt"/>
                          <a:ea typeface="+mn-ea"/>
                        </a:rPr>
                        <a:t>, 2021 </a:t>
                      </a:r>
                      <a:endParaRPr lang="en-US" altLang="ko-KR" sz="1600" b="0" dirty="0" smtClean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347689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6. Transportation</a:t>
                      </a:r>
                      <a:r>
                        <a:rPr lang="en-US" altLang="ko-KR" sz="14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to your quarantine place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 smtClean="0">
                          <a:latin typeface="+mn-lt"/>
                        </a:rPr>
                        <a:t>Take a designated cab</a:t>
                      </a:r>
                      <a:r>
                        <a:rPr lang="en-US" altLang="ko-KR" sz="1600" baseline="0" dirty="0" smtClean="0">
                          <a:latin typeface="+mn-lt"/>
                        </a:rPr>
                        <a:t> or airport limousine</a:t>
                      </a:r>
                      <a:endParaRPr lang="en-US" altLang="ko-KR" sz="1600" dirty="0" smtClean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※ If you arrive in the morning,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you first need to visit the local health center.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0613" y="482997"/>
            <a:ext cx="658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Local health center: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32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+ 3</a:t>
            </a:r>
            <a:r>
              <a:rPr lang="en-US" altLang="ko-KR" sz="3200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3200" b="1" dirty="0" smtClean="0"/>
              <a:t>PCR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Test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 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48733" y="1388533"/>
            <a:ext cx="8839200" cy="5029200"/>
            <a:chOff x="633826" y="1354666"/>
            <a:chExt cx="8360121" cy="4893734"/>
          </a:xfrm>
          <a:solidFill>
            <a:schemeClr val="bg1"/>
          </a:solidFill>
        </p:grpSpPr>
        <p:sp>
          <p:nvSpPr>
            <p:cNvPr id="2" name="직사각형 1"/>
            <p:cNvSpPr/>
            <p:nvPr/>
          </p:nvSpPr>
          <p:spPr>
            <a:xfrm>
              <a:off x="633826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20533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207240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07240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20533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/>
          <p:cNvSpPr/>
          <p:nvPr/>
        </p:nvSpPr>
        <p:spPr>
          <a:xfrm>
            <a:off x="31580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1044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577666" y="36660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104466" y="49233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5400000">
            <a:off x="3293532" y="2541268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 rot="5400000">
            <a:off x="6239933" y="2541269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 rot="16200000">
            <a:off x="6197598" y="5054600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 rot="10800000">
            <a:off x="7685615" y="3818466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57398" y="2981563"/>
            <a:ext cx="319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Visit the local health center located </a:t>
            </a:r>
          </a:p>
          <a:p>
            <a:pPr algn="ctr"/>
            <a:r>
              <a:rPr lang="en-US" altLang="ko-KR" sz="1600" dirty="0"/>
              <a:t>near your place of residence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996628" y="3103531"/>
            <a:ext cx="168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Wait for your turn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9496" y="2798233"/>
            <a:ext cx="273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Write down the phone number to which you like to receive the test result</a:t>
            </a:r>
          </a:p>
          <a:p>
            <a:pPr algn="ctr"/>
            <a:r>
              <a:rPr lang="en-US" altLang="ko-KR" sz="1200" dirty="0"/>
              <a:t>※University phone number if you quarantine in the university dormitory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9915" y="5739969"/>
            <a:ext cx="213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Undergo COVID-19 Test</a:t>
            </a:r>
            <a:endParaRPr lang="ko-KR" altLang="en-US" sz="16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1" y="1631825"/>
            <a:ext cx="1138044" cy="113804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1685060"/>
            <a:ext cx="1242767" cy="124276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50" y="1623729"/>
            <a:ext cx="1219200" cy="12192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4535264"/>
            <a:ext cx="980020" cy="98002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8807" y="4045739"/>
            <a:ext cx="868477" cy="85513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62" y="4001796"/>
            <a:ext cx="790337" cy="79033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8541" y="4128484"/>
            <a:ext cx="699661" cy="675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114442" y="4452219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or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81" y="5170421"/>
            <a:ext cx="3675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※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2</a:t>
            </a:r>
            <a:r>
              <a:rPr lang="en-US" altLang="ko-KR" sz="11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sz="1100" b="1" dirty="0" smtClean="0"/>
              <a:t> PCR </a:t>
            </a:r>
            <a:r>
              <a:rPr lang="en-US" altLang="ko-KR" sz="1100" dirty="0" smtClean="0"/>
              <a:t>Test</a:t>
            </a:r>
            <a:r>
              <a:rPr lang="en-US" altLang="ko-KR" sz="1100" b="1" dirty="0" smtClean="0"/>
              <a:t>: Arrival date or the next day</a:t>
            </a:r>
          </a:p>
          <a:p>
            <a:r>
              <a:rPr lang="en-US" altLang="ko-KR" sz="1100" b="1" dirty="0" smtClean="0"/>
              <a:t>※ 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3</a:t>
            </a:r>
            <a:r>
              <a:rPr lang="en-US" altLang="ko-KR" sz="1100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100" b="1" dirty="0" smtClean="0"/>
              <a:t>PCR </a:t>
            </a:r>
            <a:r>
              <a:rPr lang="en-US" altLang="ko-KR" sz="1100" dirty="0"/>
              <a:t>Test </a:t>
            </a:r>
            <a:r>
              <a:rPr lang="en-US" altLang="ko-KR" sz="1100" b="1" dirty="0"/>
              <a:t>: on the 13</a:t>
            </a:r>
            <a:r>
              <a:rPr lang="en-US" altLang="ko-KR" sz="1100" b="1" baseline="30000" dirty="0"/>
              <a:t>th</a:t>
            </a:r>
            <a:r>
              <a:rPr lang="en-US" altLang="ko-KR" sz="1100" b="1" dirty="0"/>
              <a:t>~14</a:t>
            </a:r>
            <a:r>
              <a:rPr lang="en-US" altLang="ko-KR" sz="1100" b="1" baseline="30000" dirty="0"/>
              <a:t>th</a:t>
            </a:r>
            <a:r>
              <a:rPr lang="en-US" altLang="ko-KR" sz="1100" b="1" dirty="0"/>
              <a:t> day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(</a:t>
            </a:r>
            <a:r>
              <a:rPr lang="en-US" altLang="ko-KR" sz="1100" b="1" dirty="0"/>
              <a:t>1~2 days before the last day of </a:t>
            </a:r>
            <a:r>
              <a:rPr lang="en-US" altLang="ko-KR" sz="1100" b="1" dirty="0" smtClean="0"/>
              <a:t>the quarantine</a:t>
            </a:r>
            <a:r>
              <a:rPr lang="en-US" altLang="ko-KR" sz="1100" b="1" dirty="0"/>
              <a:t>)</a:t>
            </a:r>
            <a:endParaRPr lang="ko-KR" altLang="en-US" sz="1100" b="1" dirty="0">
              <a:latin typeface="+mj-ea"/>
            </a:endParaRPr>
          </a:p>
          <a:p>
            <a:r>
              <a:rPr lang="en-US" altLang="ko-KR" sz="1100" b="1" dirty="0" smtClean="0"/>
              <a:t>※</a:t>
            </a:r>
            <a:r>
              <a:rPr lang="en-US" altLang="ko-KR" sz="1100" dirty="0" smtClean="0"/>
              <a:t> To book a quarantine </a:t>
            </a:r>
            <a:r>
              <a:rPr lang="en-US" altLang="ko-KR" sz="1100" dirty="0" smtClean="0"/>
              <a:t>taxi: https</a:t>
            </a:r>
            <a:r>
              <a:rPr lang="en-US" altLang="ko-KR" sz="1100" dirty="0"/>
              <a:t>://www.enkor.kr/taxi </a:t>
            </a:r>
          </a:p>
          <a:p>
            <a:endParaRPr lang="ko-KR" altLang="en-US" sz="1200" b="1" dirty="0"/>
          </a:p>
        </p:txBody>
      </p:sp>
      <p:grpSp>
        <p:nvGrpSpPr>
          <p:cNvPr id="34" name="그룹 33"/>
          <p:cNvGrpSpPr/>
          <p:nvPr/>
        </p:nvGrpSpPr>
        <p:grpSpPr>
          <a:xfrm>
            <a:off x="914056" y="369301"/>
            <a:ext cx="697627" cy="720880"/>
            <a:chOff x="285013" y="369301"/>
            <a:chExt cx="697627" cy="720880"/>
          </a:xfrm>
        </p:grpSpPr>
        <p:sp>
          <p:nvSpPr>
            <p:cNvPr id="35" name="타원 3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64023" y="4862645"/>
            <a:ext cx="2273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Take a transportation provided by the local health center or a special cab to your quarantine place</a:t>
            </a:r>
          </a:p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※If you visit the local health center the day after your arrival, you need to walk to/from the local health center.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5812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14 days quarantine at your place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6235399" y="1495417"/>
            <a:ext cx="2333625" cy="2333625"/>
            <a:chOff x="1310974" y="1505286"/>
            <a:chExt cx="2333625" cy="2333625"/>
          </a:xfrm>
        </p:grpSpPr>
        <p:grpSp>
          <p:nvGrpSpPr>
            <p:cNvPr id="15" name="그룹 14"/>
            <p:cNvGrpSpPr/>
            <p:nvPr/>
          </p:nvGrpSpPr>
          <p:grpSpPr>
            <a:xfrm>
              <a:off x="1310974" y="1505286"/>
              <a:ext cx="2333625" cy="2333625"/>
              <a:chOff x="1310974" y="1505286"/>
              <a:chExt cx="2333625" cy="2333625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012" y="1695450"/>
                <a:ext cx="1733550" cy="1733550"/>
              </a:xfrm>
              <a:prstGeom prst="rect">
                <a:avLst/>
              </a:prstGeom>
            </p:spPr>
          </p:pic>
          <p:sp>
            <p:nvSpPr>
              <p:cNvPr id="18" name="타원 17"/>
              <p:cNvSpPr/>
              <p:nvPr/>
            </p:nvSpPr>
            <p:spPr>
              <a:xfrm>
                <a:off x="1310974" y="1505286"/>
                <a:ext cx="2333625" cy="2333625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1414" y="207962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accent6"/>
                  </a:solidFill>
                </a:rPr>
                <a:t>14</a:t>
              </a:r>
              <a:endParaRPr lang="ko-KR" altLang="en-US" sz="3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61525" y="1877399"/>
            <a:ext cx="5033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Not allowed to leave your quarantine place for 14 days from your arrival date</a:t>
            </a:r>
          </a:p>
          <a:p>
            <a:r>
              <a:rPr lang="en-US" altLang="ko-KR" sz="2000" dirty="0"/>
              <a:t>※ Daily report of temperature</a:t>
            </a:r>
          </a:p>
          <a:p>
            <a:r>
              <a:rPr lang="en-US" altLang="ko-KR" sz="2000" dirty="0"/>
              <a:t>※ Failure to comply with required process </a:t>
            </a:r>
            <a:r>
              <a:rPr lang="en-US" altLang="ko-KR" sz="2000" dirty="0" smtClean="0"/>
              <a:t> </a:t>
            </a:r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results </a:t>
            </a:r>
            <a:r>
              <a:rPr lang="en-US" altLang="ko-KR" sz="2000" dirty="0"/>
              <a:t>in immediate deportation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831291" y="4462458"/>
            <a:ext cx="3676650" cy="1590675"/>
            <a:chOff x="831291" y="4214808"/>
            <a:chExt cx="3676650" cy="1590675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266" y="4214808"/>
              <a:ext cx="1590675" cy="159067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91" y="4629150"/>
              <a:ext cx="971550" cy="971550"/>
            </a:xfrm>
            <a:prstGeom prst="rect">
              <a:avLst/>
            </a:prstGeom>
          </p:spPr>
        </p:pic>
        <p:sp>
          <p:nvSpPr>
            <p:cNvPr id="22" name="오른쪽 화살표 21"/>
            <p:cNvSpPr/>
            <p:nvPr/>
          </p:nvSpPr>
          <p:spPr>
            <a:xfrm>
              <a:off x="1840941" y="4748209"/>
              <a:ext cx="904875" cy="4857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16784" y="4115361"/>
            <a:ext cx="3011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In case of emergency during the quarantine period, contact the local health center first, </a:t>
            </a:r>
          </a:p>
          <a:p>
            <a:pPr algn="ctr"/>
            <a:r>
              <a:rPr lang="en-US" altLang="ko-KR" sz="2000" dirty="0"/>
              <a:t>then the Office of International Affairs, </a:t>
            </a:r>
            <a:r>
              <a:rPr lang="en-US" altLang="ko-KR" sz="2000" dirty="0" err="1"/>
              <a:t>Myongji</a:t>
            </a:r>
            <a:r>
              <a:rPr lang="en-US" altLang="ko-KR" sz="2000" dirty="0"/>
              <a:t> University </a:t>
            </a:r>
          </a:p>
        </p:txBody>
      </p:sp>
    </p:spTree>
    <p:extLst>
      <p:ext uri="{BB962C8B-B14F-4D97-AF65-F5344CB8AC3E}">
        <p14:creationId xmlns:p14="http://schemas.microsoft.com/office/powerpoint/2010/main" val="3381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8" name="타원 7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7612" y="464369"/>
            <a:ext cx="833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When asked for contact information during quarantine</a:t>
            </a:r>
            <a:endParaRPr lang="ko-KR" altLang="en-US" sz="2800" b="1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87217"/>
              </p:ext>
            </p:extLst>
          </p:nvPr>
        </p:nvGraphicFramePr>
        <p:xfrm>
          <a:off x="467369" y="1213659"/>
          <a:ext cx="9050704" cy="542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704">
                  <a:extLst>
                    <a:ext uri="{9D8B030D-6E8A-4147-A177-3AD203B41FA5}">
                      <a16:colId xmlns:a16="http://schemas.microsoft.com/office/drawing/2014/main" val="3354308952"/>
                    </a:ext>
                  </a:extLst>
                </a:gridCol>
              </a:tblGrid>
              <a:tr h="45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A.   Stay4u</a:t>
                      </a:r>
                      <a:r>
                        <a:rPr lang="ko-KR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en-US" altLang="ko-KR" sz="1400" u="sng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Only applicable to students</a:t>
                      </a:r>
                      <a:r>
                        <a:rPr lang="en-US" altLang="ko-KR" sz="1400" u="sng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registered in Seoul Campus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960934"/>
                  </a:ext>
                </a:extLst>
              </a:tr>
              <a:tr h="1585548">
                <a:tc>
                  <a:txBody>
                    <a:bodyPr/>
                    <a:lstStyle/>
                    <a:p>
                      <a:pPr marL="342900" indent="-3429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AutoNum type="arabicPeriod"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MUST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write down valid KAKAO or WECHAT ID on your application.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STAY4U will use this information to contact you when you arrive in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Incheon Airport to inform you of the meeting point. </a:t>
                      </a:r>
                    </a:p>
                    <a:p>
                      <a:pPr marL="342900" indent="-3429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AutoNum type="arabicPeriod"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Provide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the contact information below to the Airport Customs and the local health center. </a:t>
                      </a:r>
                    </a:p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  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STAY4U: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010-9297-9974,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stayforu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Stayforu60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41371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B.   Stay4Korea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※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Applicable to students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registered in both Seoul and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Campus 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289734"/>
                  </a:ext>
                </a:extLst>
              </a:tr>
              <a:tr h="100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MUST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contact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STAY4KOREA in advance (prior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to your arrival in Korea) to receive information about the airport pick-up. </a:t>
                      </a:r>
                      <a:endParaRPr lang="en-US" altLang="ko-KR" sz="16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u="none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    - </a:t>
                      </a:r>
                      <a:r>
                        <a:rPr lang="en-US" altLang="ko-KR" sz="1600" u="sng" kern="100" dirty="0" smtClean="0">
                          <a:solidFill>
                            <a:sysClr val="windowText" lastClr="000000"/>
                          </a:solidFill>
                          <a:effectLst/>
                          <a:hlinkClick r:id="rId2"/>
                        </a:rPr>
                        <a:t>https://stay4korea.com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68088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Type C.   Those who have chosen 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quarantine places other than A or B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Applicable to students registered in both Seoul and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Yongin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Campus 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82421"/>
                  </a:ext>
                </a:extLst>
              </a:tr>
              <a:tr h="1395170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Provide</a:t>
                      </a:r>
                      <a:r>
                        <a:rPr lang="en-US" altLang="ko-KR" sz="12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the contact information below to the Airport Customs and the local health center. </a:t>
                      </a:r>
                    </a:p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(Depending on the campus to which you </a:t>
                      </a:r>
                      <a:r>
                        <a:rPr lang="en-US" altLang="ko-KR" sz="12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belong)</a:t>
                      </a:r>
                      <a:endParaRPr lang="en-US" altLang="ko-KR" sz="1200" kern="100" baseline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27000"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Seoul Campus Korean Language</a:t>
                      </a:r>
                      <a:r>
                        <a:rPr lang="en-US" altLang="ko-KR" sz="12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Education Center </a:t>
                      </a:r>
                      <a:r>
                        <a:rPr lang="en-US" altLang="ko-KR" sz="12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010-5216-1513, </a:t>
                      </a:r>
                      <a:r>
                        <a:rPr lang="en-US" altLang="ko-KR" sz="12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2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mju1513, </a:t>
                      </a:r>
                      <a:r>
                        <a:rPr lang="en-US" altLang="ko-KR" sz="12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2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2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myongji_university</a:t>
                      </a:r>
                      <a:endParaRPr lang="ko-KR" altLang="ko-KR" sz="1200" kern="1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indent="12700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en-US" altLang="ko-KR" sz="12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</a:t>
                      </a: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Campus Korean Language</a:t>
                      </a:r>
                      <a:r>
                        <a:rPr lang="en-US" altLang="ko-KR" sz="1200" kern="1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Education Center </a:t>
                      </a:r>
                      <a:r>
                        <a:rPr lang="en-US" altLang="ko-KR" sz="1200" b="1" kern="100" dirty="0" smtClean="0">
                          <a:solidFill>
                            <a:srgbClr val="0070C0"/>
                          </a:solidFill>
                          <a:effectLst/>
                        </a:rPr>
                        <a:t>: </a:t>
                      </a: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010-8071-1513, </a:t>
                      </a:r>
                      <a:r>
                        <a:rPr lang="en-US" altLang="ko-KR" sz="12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Kakao</a:t>
                      </a:r>
                      <a:r>
                        <a:rPr lang="en-US" altLang="ko-KR" sz="12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2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yonginmyongji_univ</a:t>
                      </a:r>
                      <a:r>
                        <a:rPr lang="en-US" altLang="ko-KR" sz="1200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altLang="ko-KR" sz="1200" b="1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Wechat</a:t>
                      </a:r>
                      <a:r>
                        <a:rPr lang="en-US" altLang="ko-KR" sz="1200" b="1" kern="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ID: </a:t>
                      </a:r>
                      <a:r>
                        <a:rPr lang="en-US" altLang="ko-KR" sz="1200" kern="1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yongin_mju</a:t>
                      </a:r>
                      <a:endParaRPr lang="ko-KR" altLang="ko-KR" sz="1200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2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1196</Words>
  <Application>Microsoft Office PowerPoint</Application>
  <PresentationFormat>A4 용지(210x297mm)</PresentationFormat>
  <Paragraphs>175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Frutiger 45 Light</vt:lpstr>
      <vt:lpstr>HY헤드라인M</vt:lpstr>
      <vt:lpstr>宋体</vt:lpstr>
      <vt:lpstr>나눔</vt:lpstr>
      <vt:lpstr>나눔스퀘어 ExtraBold</vt:lpstr>
      <vt:lpstr>맑은 고딕</vt:lpstr>
      <vt:lpstr>휴먼편지체</vt:lpstr>
      <vt:lpstr>Arial</vt:lpstr>
      <vt:lpstr>Calibri</vt:lpstr>
      <vt:lpstr>Calibri Light</vt:lpstr>
      <vt:lpstr>Times New Roman</vt:lpstr>
      <vt:lpstr>Office 테마</vt:lpstr>
      <vt:lpstr>[Upon Arrival in Korea] 14 days quarantine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해외입국 단계</dc:title>
  <dc:creator>user</dc:creator>
  <cp:lastModifiedBy>user</cp:lastModifiedBy>
  <cp:revision>102</cp:revision>
  <cp:lastPrinted>2021-07-21T04:58:18Z</cp:lastPrinted>
  <dcterms:created xsi:type="dcterms:W3CDTF">2020-11-17T02:45:58Z</dcterms:created>
  <dcterms:modified xsi:type="dcterms:W3CDTF">2021-07-23T01:48:13Z</dcterms:modified>
</cp:coreProperties>
</file>