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5" r:id="rId4"/>
    <p:sldId id="264" r:id="rId5"/>
    <p:sldId id="270" r:id="rId6"/>
    <p:sldId id="257" r:id="rId7"/>
    <p:sldId id="265" r:id="rId8"/>
    <p:sldId id="266" r:id="rId9"/>
    <p:sldId id="269" r:id="rId10"/>
    <p:sldId id="260" r:id="rId11"/>
    <p:sldId id="271" r:id="rId12"/>
    <p:sldId id="261" r:id="rId13"/>
    <p:sldId id="267" r:id="rId14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수민" initials="이" lastIdx="1" clrIdx="0">
    <p:extLst>
      <p:ext uri="{19B8F6BF-5375-455C-9EA6-DF929625EA0E}">
        <p15:presenceInfo xmlns:p15="http://schemas.microsoft.com/office/powerpoint/2012/main" userId="S::20200460@mju.ac.kr::5b799c8b-eaa9-461a-ad10-bc4b6f401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6" cy="496886"/>
          </a:xfrm>
          <a:prstGeom prst="rect">
            <a:avLst/>
          </a:prstGeom>
        </p:spPr>
        <p:txBody>
          <a:bodyPr vert="horz" lIns="88185" tIns="44092" rIns="88185" bIns="4409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5" y="0"/>
            <a:ext cx="2945976" cy="496886"/>
          </a:xfrm>
          <a:prstGeom prst="rect">
            <a:avLst/>
          </a:prstGeom>
        </p:spPr>
        <p:txBody>
          <a:bodyPr vert="horz" lIns="88185" tIns="44092" rIns="88185" bIns="44092" rtlCol="0"/>
          <a:lstStyle>
            <a:lvl1pPr algn="r">
              <a:defRPr sz="1200"/>
            </a:lvl1pPr>
          </a:lstStyle>
          <a:p>
            <a:fld id="{DAD23452-F208-4783-8ABB-F9413E41EE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5976" cy="496886"/>
          </a:xfrm>
          <a:prstGeom prst="rect">
            <a:avLst/>
          </a:prstGeom>
        </p:spPr>
        <p:txBody>
          <a:bodyPr vert="horz" lIns="88185" tIns="44092" rIns="88185" bIns="4409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5" y="9429752"/>
            <a:ext cx="2945976" cy="496886"/>
          </a:xfrm>
          <a:prstGeom prst="rect">
            <a:avLst/>
          </a:prstGeom>
        </p:spPr>
        <p:txBody>
          <a:bodyPr vert="horz" lIns="88185" tIns="44092" rIns="88185" bIns="44092" rtlCol="0" anchor="b"/>
          <a:lstStyle>
            <a:lvl1pPr algn="r">
              <a:defRPr sz="1200"/>
            </a:lvl1pPr>
          </a:lstStyle>
          <a:p>
            <a:fld id="{6F52D4AD-90E0-4725-9D3D-D67D1B0FF3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63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838" y="0"/>
            <a:ext cx="2945659" cy="49863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552D5D36-7DD7-4294-A18F-AA5E74D040FA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39838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012"/>
            <a:ext cx="2945659" cy="498629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838" y="9428012"/>
            <a:ext cx="2945659" cy="498629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59E1F2C-2DCC-4D99-AB58-BB212D92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2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kor.kr/" TargetMode="External"/><Relationship Id="rId2" Type="http://schemas.openxmlformats.org/officeDocument/2006/relationships/hyperlink" Target="https://www.enkor.kr/ta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eoullife.sho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bkgylC3Su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erseas.mofa.go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enkor.kr/tax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4kore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3697" y="619125"/>
            <a:ext cx="7678605" cy="3058782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입국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및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자가격리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절차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EMB000014ac08b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4000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2" y="345605"/>
            <a:ext cx="990304" cy="998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4255" y="6358546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상세 연락처 추가</a:t>
            </a:r>
            <a:r>
              <a:rPr lang="en-US" altLang="ko-KR" dirty="0" smtClean="0"/>
              <a:t>ver.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9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3659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14</a:t>
            </a:r>
            <a:r>
              <a:rPr lang="ko-KR" altLang="en-US" sz="3200" b="1" dirty="0" smtClean="0"/>
              <a:t>일 격리 모니터링</a:t>
            </a:r>
            <a:endParaRPr lang="ko-KR" altLang="en-US" sz="3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6" y="1144214"/>
            <a:ext cx="8034867" cy="5511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0" name="타원 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6805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격리 및 진단검사 등 유학생 관리지원</a:t>
            </a:r>
            <a:endParaRPr lang="ko-KR" altLang="en-US" sz="3200" b="1" dirty="0"/>
          </a:p>
        </p:txBody>
      </p:sp>
      <p:sp>
        <p:nvSpPr>
          <p:cNvPr id="10" name="직사각형 9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4187" y="1391459"/>
            <a:ext cx="876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격리해제</a:t>
            </a:r>
            <a:r>
              <a:rPr lang="ko-KR" altLang="en-US" dirty="0" smtClean="0"/>
              <a:t> 전 검사 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방역택시</a:t>
            </a:r>
            <a:r>
              <a:rPr lang="en-US" altLang="ko-KR" dirty="0"/>
              <a:t>(</a:t>
            </a:r>
            <a:r>
              <a:rPr lang="ko-KR" altLang="en-US" dirty="0" err="1" smtClean="0"/>
              <a:t>격리지→보건소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유학생 </a:t>
            </a:r>
            <a:r>
              <a:rPr lang="ko-KR" altLang="en-US" dirty="0" err="1" smtClean="0"/>
              <a:t>예약사이트</a:t>
            </a:r>
            <a:r>
              <a:rPr lang="ko-KR" altLang="en-US" dirty="0" smtClean="0"/>
              <a:t> 오픈</a:t>
            </a:r>
            <a:endParaRPr lang="en-US" altLang="ko-KR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* </a:t>
            </a:r>
            <a:r>
              <a:rPr lang="ko-KR" altLang="en-US" dirty="0" smtClean="0"/>
              <a:t>사이트 주소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>
                <a:hlinkClick r:id="rId2"/>
              </a:rPr>
              <a:t>https://www.enkor.kr/taxi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자가격리</a:t>
            </a:r>
            <a:r>
              <a:rPr lang="ko-KR" altLang="en-US" dirty="0" smtClean="0"/>
              <a:t> 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외국인 생필품 구입가능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온라인 몰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안내</a:t>
            </a:r>
            <a:endParaRPr lang="en-US" altLang="ko-KR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* </a:t>
            </a:r>
            <a:r>
              <a:rPr lang="ko-KR" altLang="en-US" dirty="0" smtClean="0"/>
              <a:t>사이트 주소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엔코위더스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/>
              </a:rPr>
              <a:t>https://enkor.kr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서울라이</a:t>
            </a:r>
            <a:r>
              <a:rPr lang="ko-KR" altLang="en-US" dirty="0" err="1"/>
              <a:t>프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4"/>
              </a:rPr>
              <a:t>https://seoullife.shop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22" y="2903549"/>
            <a:ext cx="4327641" cy="351435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87" y="2903549"/>
            <a:ext cx="4436535" cy="35143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20" name="타원 1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94546" y="464369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격리 해제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307631" y="1835571"/>
            <a:ext cx="1800225" cy="1800225"/>
            <a:chOff x="994546" y="1628775"/>
            <a:chExt cx="1800225" cy="1800225"/>
          </a:xfrm>
        </p:grpSpPr>
        <p:sp>
          <p:nvSpPr>
            <p:cNvPr id="2" name="타원 1"/>
            <p:cNvSpPr/>
            <p:nvPr/>
          </p:nvSpPr>
          <p:spPr>
            <a:xfrm>
              <a:off x="994546" y="1628775"/>
              <a:ext cx="1800225" cy="1800225"/>
            </a:xfrm>
            <a:prstGeom prst="ellipse">
              <a:avLst/>
            </a:prstGeom>
            <a:noFill/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885950" y="1838325"/>
              <a:ext cx="0" cy="7334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885951" y="2057400"/>
              <a:ext cx="68152" cy="5048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939236" y="2206471"/>
            <a:ext cx="527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입국 후 </a:t>
            </a:r>
            <a:r>
              <a:rPr lang="en-US" altLang="ko-KR" sz="2800" dirty="0" smtClean="0"/>
              <a:t>15</a:t>
            </a:r>
            <a:r>
              <a:rPr lang="ko-KR" altLang="en-US" sz="2800" dirty="0" smtClean="0"/>
              <a:t>일째 </a:t>
            </a:r>
            <a:r>
              <a:rPr lang="ko-KR" altLang="en-US" sz="2800" dirty="0"/>
              <a:t>낮 </a:t>
            </a:r>
            <a:r>
              <a:rPr lang="en-US" altLang="ko-KR" sz="2800" dirty="0"/>
              <a:t>12</a:t>
            </a:r>
            <a:r>
              <a:rPr lang="ko-KR" altLang="en-US" sz="2800" dirty="0"/>
              <a:t>시 </a:t>
            </a:r>
            <a:r>
              <a:rPr lang="ko-KR" altLang="en-US" sz="2800" dirty="0" smtClean="0"/>
              <a:t>격리해제</a:t>
            </a:r>
            <a:endParaRPr lang="en-US" altLang="ko-KR" sz="2800" dirty="0" smtClean="0"/>
          </a:p>
          <a:p>
            <a:r>
              <a:rPr lang="en-US" altLang="ko-KR" sz="2000" dirty="0" smtClean="0"/>
              <a:t>※</a:t>
            </a:r>
            <a:r>
              <a:rPr lang="ko-KR" altLang="en-US" sz="2000" dirty="0" smtClean="0"/>
              <a:t>격리 통지서 확인</a:t>
            </a:r>
            <a:endParaRPr lang="en-US" altLang="ko-K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627" y="4136913"/>
            <a:ext cx="6413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격리하는 </a:t>
            </a:r>
            <a:r>
              <a:rPr lang="ko-KR" altLang="en-US" dirty="0"/>
              <a:t>동안 발생하는 모든 쓰레기</a:t>
            </a:r>
            <a:r>
              <a:rPr lang="en-US" altLang="ko-KR" dirty="0"/>
              <a:t>(</a:t>
            </a:r>
            <a:r>
              <a:rPr lang="ko-KR" altLang="en-US" dirty="0"/>
              <a:t>음식물 쓰레기 포함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    분리수거 </a:t>
            </a:r>
            <a:r>
              <a:rPr lang="ko-KR" altLang="en-US" dirty="0"/>
              <a:t>없이 모두 주황색 쓰레기 봉투에 </a:t>
            </a:r>
            <a:r>
              <a:rPr lang="ko-KR" altLang="en-US" dirty="0" smtClean="0"/>
              <a:t>버리기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※</a:t>
            </a:r>
            <a:r>
              <a:rPr lang="ko-KR" altLang="en-US" dirty="0" smtClean="0"/>
              <a:t>음식물쓰레기는 </a:t>
            </a:r>
            <a:r>
              <a:rPr lang="ko-KR" altLang="en-US" dirty="0"/>
              <a:t>냉동실에 보관하여 </a:t>
            </a:r>
            <a:r>
              <a:rPr lang="ko-KR" altLang="en-US" dirty="0" err="1"/>
              <a:t>격리해제하는</a:t>
            </a:r>
            <a:r>
              <a:rPr lang="ko-KR" altLang="en-US" dirty="0"/>
              <a:t> 날에 </a:t>
            </a:r>
            <a:endParaRPr lang="en-US" altLang="ko-KR" dirty="0" smtClean="0"/>
          </a:p>
          <a:p>
            <a:r>
              <a:rPr lang="ko-KR" altLang="en-US" dirty="0" smtClean="0"/>
              <a:t>          기타쓰레기와 </a:t>
            </a:r>
            <a:r>
              <a:rPr lang="ko-KR" altLang="en-US" dirty="0"/>
              <a:t>함께 </a:t>
            </a:r>
            <a:r>
              <a:rPr lang="ko-KR" altLang="en-US" dirty="0" smtClean="0"/>
              <a:t>버리기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모든 </a:t>
            </a:r>
            <a:r>
              <a:rPr lang="ko-KR" altLang="en-US" dirty="0"/>
              <a:t>쓰레기를 주황색 봉투에 담은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    일반쓰레기 종량제 봉투</a:t>
            </a:r>
            <a:r>
              <a:rPr lang="en-US" altLang="ko-KR" dirty="0" smtClean="0"/>
              <a:t>(</a:t>
            </a:r>
            <a:r>
              <a:rPr lang="ko-KR" altLang="en-US" dirty="0" smtClean="0"/>
              <a:t>흰색</a:t>
            </a:r>
            <a:r>
              <a:rPr lang="en-US" altLang="ko-KR" dirty="0" smtClean="0"/>
              <a:t>)</a:t>
            </a:r>
            <a:r>
              <a:rPr lang="ko-KR" altLang="en-US" dirty="0"/>
              <a:t>로 한번 더 </a:t>
            </a:r>
            <a:r>
              <a:rPr lang="ko-KR" altLang="en-US" dirty="0" smtClean="0"/>
              <a:t>담아주기</a:t>
            </a:r>
            <a:r>
              <a:rPr lang="en-US" altLang="ko-KR" dirty="0" smtClean="0"/>
              <a:t>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 ※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이중포장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방법 동영상 </a:t>
            </a:r>
            <a:r>
              <a:rPr lang="en-US" altLang="ko-KR" b="1" dirty="0" smtClean="0">
                <a:solidFill>
                  <a:srgbClr val="FF0000"/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altLang="ko-KR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altLang="ko-KR" b="1" dirty="0" smtClean="0">
                <a:solidFill>
                  <a:srgbClr val="FF0000"/>
                </a:solidFill>
                <a:hlinkClick r:id="rId2"/>
              </a:rPr>
              <a:t>youtu.be/bkgylC3SuxE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195629" y="3693165"/>
            <a:ext cx="1998338" cy="2799071"/>
            <a:chOff x="7195629" y="3693165"/>
            <a:chExt cx="1998338" cy="2799071"/>
          </a:xfrm>
        </p:grpSpPr>
        <p:grpSp>
          <p:nvGrpSpPr>
            <p:cNvPr id="17" name="그룹 16"/>
            <p:cNvGrpSpPr/>
            <p:nvPr/>
          </p:nvGrpSpPr>
          <p:grpSpPr>
            <a:xfrm rot="284861">
              <a:off x="7195629" y="3693165"/>
              <a:ext cx="1998338" cy="2799071"/>
              <a:chOff x="7058025" y="3912650"/>
              <a:chExt cx="1628775" cy="2478625"/>
            </a:xfrm>
            <a:solidFill>
              <a:schemeClr val="bg1"/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84861">
              <a:off x="7301229" y="3835771"/>
              <a:ext cx="1749715" cy="2552134"/>
              <a:chOff x="7058025" y="3912650"/>
              <a:chExt cx="1628775" cy="2478625"/>
            </a:xfrm>
            <a:solidFill>
              <a:srgbClr val="D16B05"/>
            </a:solidFill>
          </p:grpSpPr>
          <p:sp>
            <p:nvSpPr>
              <p:cNvPr id="19" name="타원 18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07" y="4789135"/>
              <a:ext cx="1156450" cy="1083208"/>
            </a:xfrm>
            <a:prstGeom prst="rect">
              <a:avLst/>
            </a:prstGeom>
          </p:spPr>
        </p:pic>
      </p:grpSp>
      <p:sp>
        <p:nvSpPr>
          <p:cNvPr id="26" name="타원 25"/>
          <p:cNvSpPr/>
          <p:nvPr/>
        </p:nvSpPr>
        <p:spPr>
          <a:xfrm>
            <a:off x="310765" y="423334"/>
            <a:ext cx="666847" cy="6668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⑥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5" descr="75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98"/>
            <a:ext cx="9910708" cy="66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0" y="921340"/>
            <a:ext cx="2799519" cy="28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29" y="4311834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Frutiger 45 Light" panose="020B0800000000000000" pitchFamily="34" charset="0"/>
              </a:rPr>
              <a:t>Hope to see you soon!</a:t>
            </a:r>
            <a:endParaRPr lang="ko-KR" altLang="en-US" sz="5400" b="1" dirty="0">
              <a:latin typeface="Frutiger 45 Light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864524"/>
            <a:ext cx="10750918" cy="5793971"/>
            <a:chOff x="0" y="847898"/>
            <a:chExt cx="10750918" cy="5793971"/>
          </a:xfrm>
        </p:grpSpPr>
        <p:sp>
          <p:nvSpPr>
            <p:cNvPr id="18" name="직사각형 17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8634" y="1061817"/>
              <a:ext cx="10682284" cy="5423599"/>
              <a:chOff x="68634" y="745937"/>
              <a:chExt cx="10682284" cy="54235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31105-4053-4C5F-B688-18DFE7678849}"/>
                  </a:ext>
                </a:extLst>
              </p:cNvPr>
              <p:cNvSpPr txBox="1"/>
              <p:nvPr/>
            </p:nvSpPr>
            <p:spPr>
              <a:xfrm flipH="1">
                <a:off x="387070" y="1479314"/>
                <a:ext cx="4395787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endParaRPr lang="en-US" altLang="ko-KR" sz="1300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 defTabSz="742950">
                  <a:defRPr/>
                </a:pPr>
                <a:endParaRPr lang="en-US" altLang="ko-KR" sz="894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E149621-EA6C-46AA-8618-7F33758374F4}"/>
                  </a:ext>
                </a:extLst>
              </p:cNvPr>
              <p:cNvSpPr/>
              <p:nvPr/>
            </p:nvSpPr>
            <p:spPr>
              <a:xfrm>
                <a:off x="184901" y="745937"/>
                <a:ext cx="4567352" cy="529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138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D5CF5-6EC3-45D5-8A7C-9999144148D6}"/>
                  </a:ext>
                </a:extLst>
              </p:cNvPr>
              <p:cNvSpPr txBox="1"/>
              <p:nvPr/>
            </p:nvSpPr>
            <p:spPr>
              <a:xfrm flipH="1">
                <a:off x="4952999" y="1191736"/>
                <a:ext cx="4643438" cy="21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[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서울 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Seoul 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캠퍼스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] </a:t>
                </a:r>
              </a:p>
              <a:p>
                <a:pPr defTabSz="742950">
                  <a:defRPr/>
                </a:pPr>
                <a:r>
                  <a:rPr lang="ko-KR" altLang="en-US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어학연수생 담당자 연락처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Phone number : 010-5216-1513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KAKAOTALK ID : mju1513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WECHAT ID : 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myongji_university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4BF475-620C-4EE4-8E19-831027C03407}"/>
                  </a:ext>
                </a:extLst>
              </p:cNvPr>
              <p:cNvGrpSpPr/>
              <p:nvPr/>
            </p:nvGrpSpPr>
            <p:grpSpPr>
              <a:xfrm>
                <a:off x="4974219" y="745938"/>
                <a:ext cx="4735872" cy="2869550"/>
                <a:chOff x="2890301" y="1406556"/>
                <a:chExt cx="5828765" cy="3531754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C7D4F52-49D6-4A33-9FB2-8D9D0C4EC3AD}"/>
                    </a:ext>
                  </a:extLst>
                </p:cNvPr>
                <p:cNvSpPr/>
                <p:nvPr/>
              </p:nvSpPr>
              <p:spPr>
                <a:xfrm>
                  <a:off x="2890301" y="1406556"/>
                  <a:ext cx="5809672" cy="3203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ko-KR" altLang="en-US" sz="864" dirty="0">
                    <a:solidFill>
                      <a:prstClr val="white"/>
                    </a:solidFill>
                    <a:latin typeface="Calibri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9A971D-164F-4187-BDFA-561B6654B190}"/>
                    </a:ext>
                  </a:extLst>
                </p:cNvPr>
                <p:cNvSpPr txBox="1"/>
                <p:nvPr/>
              </p:nvSpPr>
              <p:spPr>
                <a:xfrm flipH="1">
                  <a:off x="3004066" y="1585123"/>
                  <a:ext cx="5715000" cy="3353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서울 </a:t>
                  </a:r>
                  <a:r>
                    <a:rPr lang="en-US" altLang="ko-KR" sz="2275" b="1" u="sng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Seoul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 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010-5216-1513</a:t>
                  </a:r>
                  <a:endParaRPr lang="en-US" altLang="ko-KR" sz="1950" b="1" dirty="0">
                    <a:solidFill>
                      <a:srgbClr val="C00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mju1513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myongji_university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01052161513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B976BC2-FAD0-4020-B691-C816ADCCF8CF}"/>
                  </a:ext>
                </a:extLst>
              </p:cNvPr>
              <p:cNvGrpSpPr/>
              <p:nvPr/>
            </p:nvGrpSpPr>
            <p:grpSpPr>
              <a:xfrm>
                <a:off x="4982517" y="3491217"/>
                <a:ext cx="5768401" cy="2662851"/>
                <a:chOff x="3929479" y="3786320"/>
                <a:chExt cx="7099571" cy="3277355"/>
              </a:xfrm>
            </p:grpSpPr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70BA8616-A7E4-4E6B-86B8-6D47B31E58EF}"/>
                    </a:ext>
                  </a:extLst>
                </p:cNvPr>
                <p:cNvSpPr/>
                <p:nvPr/>
              </p:nvSpPr>
              <p:spPr>
                <a:xfrm>
                  <a:off x="3929479" y="3786320"/>
                  <a:ext cx="5799460" cy="31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742950">
                    <a:defRPr/>
                  </a:pPr>
                  <a:endParaRPr lang="en-US" altLang="ko-KR" sz="894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4BAA0EE-9B22-43E7-810E-12B564E693FF}"/>
                    </a:ext>
                  </a:extLst>
                </p:cNvPr>
                <p:cNvSpPr txBox="1"/>
                <p:nvPr/>
              </p:nvSpPr>
              <p:spPr>
                <a:xfrm flipH="1">
                  <a:off x="3988544" y="4037600"/>
                  <a:ext cx="7040506" cy="3026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용인 </a:t>
                  </a:r>
                  <a:r>
                    <a:rPr lang="en-US" altLang="ko-KR" sz="2275" b="1" u="sng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010-8071-1513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</a:t>
                  </a:r>
                  <a:r>
                    <a:rPr lang="en-US" altLang="ko-KR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yonginmyongji_univ</a:t>
                  </a:r>
                  <a:endParaRPr lang="en-US" altLang="ko-KR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yongin_mju</a:t>
                  </a:r>
                  <a:r>
                    <a:rPr lang="en-US" altLang="ko-KR" sz="1950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01080711513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A09CA15F-3CA8-46A2-B09E-47A2BCAAE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507" y="1581005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9BDA26C-E453-43AE-B0FD-F74DDB60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6654" y="4481513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제목 40">
                <a:extLst>
                  <a:ext uri="{FF2B5EF4-FFF2-40B4-BE49-F238E27FC236}">
                    <a16:creationId xmlns:a16="http://schemas.microsoft.com/office/drawing/2014/main" id="{56CDEEC4-F30A-4BBC-86CB-8628D0293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34" y="1810417"/>
                <a:ext cx="4853940" cy="2000548"/>
              </a:xfrm>
              <a:prstGeom prst="rect">
                <a:avLst/>
              </a:prstGeom>
            </p:spPr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latinLnBrk="0"/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endParaRPr lang="ko-KR" altLang="en-US" sz="1625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502D09-11EF-4FEA-A3F1-4F1AD30C5C22}"/>
                  </a:ext>
                </a:extLst>
              </p:cNvPr>
              <p:cNvSpPr txBox="1"/>
              <p:nvPr/>
            </p:nvSpPr>
            <p:spPr>
              <a:xfrm flipH="1">
                <a:off x="242990" y="1169193"/>
                <a:ext cx="4395787" cy="500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※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입국 전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각 캠퍼스 메신저 아이디를 추가하세요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.</a:t>
                </a:r>
              </a:p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Before the entry, install the app (</a:t>
                </a:r>
                <a:r>
                  <a:rPr lang="en-US" altLang="ko-KR" sz="195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and add ID for each campus.</a:t>
                </a:r>
              </a:p>
              <a:p>
                <a:pPr lvl="0" algn="ctr">
                  <a:defRPr/>
                </a:pPr>
                <a:endParaRPr lang="en-US" altLang="ko-KR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zh-CN" altLang="en-US" sz="1950" b="1" dirty="0">
                    <a:solidFill>
                      <a:srgbClr val="4F81BD">
                        <a:lumMod val="50000"/>
                      </a:srgbClr>
                    </a:solidFill>
                  </a:rPr>
                  <a:t>入境前，请务必添加各校区的微信。</a:t>
                </a:r>
                <a:endParaRPr lang="en-US" altLang="zh-CN" sz="1950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Trước khi nhập cảnh, vui lòng kết bạn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với nhà trường qua tài khoản ZALO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tương ứng với</a:t>
                </a:r>
                <a:r>
                  <a:rPr lang="en-US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sở mình theo học.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az-Cyrl-AZ" altLang="ko-KR" sz="1625" dirty="0"/>
                  <a:t/>
                </a:r>
                <a:br>
                  <a:rPr lang="az-Cyrl-AZ" altLang="ko-KR" sz="1625" dirty="0"/>
                </a:b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Оруулахын өмнө програмыг суулгана уу (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оюутны хотхон бүрт 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ID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нэмж оруулаарай.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>
                  <a:defRPr/>
                </a:pPr>
                <a:endParaRPr lang="vi-VN" altLang="zh-CN" sz="85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84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872837"/>
            <a:ext cx="9906000" cy="5793971"/>
            <a:chOff x="0" y="847898"/>
            <a:chExt cx="9906000" cy="5793971"/>
          </a:xfrm>
        </p:grpSpPr>
        <p:sp>
          <p:nvSpPr>
            <p:cNvPr id="11" name="직사각형 10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94350" y="1063608"/>
              <a:ext cx="9470737" cy="5362161"/>
              <a:chOff x="194350" y="780976"/>
              <a:chExt cx="9470737" cy="5362161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8A6007B-63AF-493A-8504-84480B54A5AE}"/>
                  </a:ext>
                </a:extLst>
              </p:cNvPr>
              <p:cNvSpPr/>
              <p:nvPr/>
            </p:nvSpPr>
            <p:spPr>
              <a:xfrm>
                <a:off x="1981200" y="3337350"/>
                <a:ext cx="4452259" cy="260744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38" b="1" spc="-4" dirty="0">
                  <a:solidFill>
                    <a:schemeClr val="tx1"/>
                  </a:solidFill>
                  <a:latin typeface="맑은 고딕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B89908FF-C771-4541-A588-912021920266}"/>
                  </a:ext>
                </a:extLst>
              </p:cNvPr>
              <p:cNvSpPr/>
              <p:nvPr/>
            </p:nvSpPr>
            <p:spPr>
              <a:xfrm>
                <a:off x="194350" y="780976"/>
                <a:ext cx="4680000" cy="263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1.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메신저 아이디 추가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2.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메시지 보내기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영문명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생년월일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입국날짜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Step1. Add the </a:t>
                </a:r>
                <a:r>
                  <a:rPr lang="en-US" altLang="ko-KR" sz="130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ID for each campus</a:t>
                </a:r>
                <a:b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Step2. Send a message</a:t>
                </a:r>
              </a:p>
              <a:p>
                <a:pPr algn="ctr"/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(English name/Date of birth/Date of flight)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第一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 添加各小区的微信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/>
                </a:r>
                <a:b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第二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发送信息（护照上英文名、出生日期、航班日期）</a:t>
                </a:r>
                <a:endParaRPr lang="en-US" altLang="zh-CN" sz="1138" b="1" dirty="0">
                  <a:solidFill>
                    <a:srgbClr val="4F81BD">
                      <a:lumMod val="50000"/>
                    </a:srgbClr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endParaRPr>
              </a:p>
              <a:p>
                <a:pPr algn="ctr"/>
                <a:endParaRPr lang="en-US" altLang="zh-CN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1: Kết bạn ZALO với trường (theo đúng ID tài khoản tương ứng với cơ sở mình học)</a:t>
                </a: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2: Nhắn tin cho trường với nội dung Tên tiếng Anh/Ngày tháng năm sinh/ Ngày nhập cảnh)</a:t>
                </a:r>
                <a: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  <a:t/>
                </a:r>
                <a:b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</a:br>
                <a:endParaRPr lang="ko-KR" altLang="en-US" sz="975" b="1" spc="-4" dirty="0">
                  <a:solidFill>
                    <a:schemeClr val="tx1"/>
                  </a:solidFill>
                  <a:latin typeface="맑은 고딕"/>
                </a:endParaRPr>
              </a:p>
              <a:p>
                <a:pPr algn="ctr"/>
                <a:endParaRPr lang="ko-KR" altLang="en-US" sz="1463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DD00B72-73D1-4F70-AFC0-39D1CCC269DE}"/>
                  </a:ext>
                </a:extLst>
              </p:cNvPr>
              <p:cNvGrpSpPr/>
              <p:nvPr/>
            </p:nvGrpSpPr>
            <p:grpSpPr>
              <a:xfrm>
                <a:off x="194350" y="780977"/>
                <a:ext cx="9470737" cy="5362160"/>
                <a:chOff x="272473" y="38582"/>
                <a:chExt cx="11656292" cy="6599582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8127162E-1FDA-40B7-B29C-252A7D8A1BD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6800" y="38582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DDB46740-066A-406B-BD87-EE94CFDC6A2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473" y="3398164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65AD9C55-DBCF-4BEE-9B21-40CD64E34C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765" y="3395510"/>
                  <a:ext cx="5760000" cy="324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70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0860" y="413203"/>
            <a:ext cx="5311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입국 및 </a:t>
            </a:r>
            <a:r>
              <a:rPr lang="en-US" altLang="ko-KR" sz="32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32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자가격리</a:t>
            </a:r>
            <a:r>
              <a:rPr lang="ko-KR" altLang="en-US" sz="320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절차</a:t>
            </a:r>
            <a:endParaRPr lang="ko-KR" altLang="en-US" sz="32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455322" y="5387277"/>
            <a:ext cx="3150524" cy="16626"/>
          </a:xfrm>
          <a:prstGeom prst="line">
            <a:avLst/>
          </a:prstGeom>
          <a:ln w="146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317823" y="1546335"/>
            <a:ext cx="8831537" cy="5017927"/>
            <a:chOff x="519711" y="1593462"/>
            <a:chExt cx="8190605" cy="4686325"/>
          </a:xfrm>
        </p:grpSpPr>
        <p:cxnSp>
          <p:nvCxnSpPr>
            <p:cNvPr id="13" name="꺾인 연결선 12"/>
            <p:cNvCxnSpPr/>
            <p:nvPr/>
          </p:nvCxnSpPr>
          <p:spPr>
            <a:xfrm>
              <a:off x="1405857" y="2727182"/>
              <a:ext cx="3254294" cy="2429691"/>
            </a:xfrm>
            <a:prstGeom prst="bentConnector3">
              <a:avLst>
                <a:gd name="adj1" fmla="val 197449"/>
              </a:avLst>
            </a:prstGeom>
            <a:ln w="142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101109" y="2347857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2264" y="1707165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smtClean="0"/>
                <a:t>공항도착</a:t>
              </a:r>
              <a:endParaRPr lang="ko-KR" alt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48844" y="1593462"/>
              <a:ext cx="1643067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+mj-ea"/>
                  <a:ea typeface="+mj-ea"/>
                </a:rPr>
                <a:t>보건소 </a:t>
              </a:r>
              <a:r>
                <a:rPr lang="en-US" altLang="ko-KR" sz="2000" b="1" dirty="0" smtClean="0">
                  <a:latin typeface="+mj-ea"/>
                  <a:ea typeface="+mj-ea"/>
                </a:rPr>
                <a:t>:</a:t>
              </a:r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endParaRPr lang="en-US" altLang="ko-KR" sz="2000" b="1" dirty="0">
                <a:latin typeface="+mj-ea"/>
                <a:ea typeface="+mj-ea"/>
              </a:endParaRPr>
            </a:p>
            <a:p>
              <a:pPr algn="ctr"/>
              <a:r>
                <a:rPr lang="en-US" altLang="ko-KR" sz="2000" b="1" dirty="0" smtClean="0">
                  <a:latin typeface="+mj-ea"/>
                  <a:ea typeface="+mj-ea"/>
                </a:rPr>
                <a:t>PCR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2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차</a:t>
              </a:r>
              <a:r>
                <a:rPr lang="ko-KR" altLang="en-US" sz="2000" b="1" dirty="0" smtClean="0">
                  <a:latin typeface="+mj-ea"/>
                  <a:ea typeface="+mj-ea"/>
                </a:rPr>
                <a:t> 검사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59510" y="5695240"/>
              <a:ext cx="1950806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smtClean="0"/>
                <a:t>14</a:t>
              </a:r>
              <a:r>
                <a:rPr lang="ko-KR" altLang="en-US" sz="2400" b="1" dirty="0" smtClean="0"/>
                <a:t>일 </a:t>
              </a:r>
              <a:r>
                <a:rPr lang="ko-KR" altLang="en-US" sz="2400" b="1" dirty="0" err="1" smtClean="0"/>
                <a:t>격리시작</a:t>
              </a:r>
              <a:endParaRPr lang="ko-KR" alt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3921" y="5695240"/>
              <a:ext cx="1313025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 smtClean="0"/>
                <a:t>격리해제</a:t>
              </a:r>
              <a:endParaRPr lang="ko-KR" alt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59111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4186149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6763" y="234785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31798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91052" y="477883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7460541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1563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4186149" y="474314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48056" y="4768521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129420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1328" y="480421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711" y="1700820"/>
              <a:ext cx="2491953" cy="574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/>
                <a:t>본국 </a:t>
              </a:r>
              <a:r>
                <a:rPr lang="en-US" altLang="ko-KR" sz="2000" b="1" dirty="0" smtClean="0"/>
                <a:t>: PCR 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차 </a:t>
              </a:r>
              <a:r>
                <a:rPr lang="ko-KR" altLang="en-US" sz="2000" b="1" dirty="0" smtClean="0"/>
                <a:t>검사</a:t>
              </a:r>
              <a:endParaRPr lang="en-US" altLang="ko-KR" sz="2000" b="1" dirty="0" smtClean="0"/>
            </a:p>
            <a:p>
              <a:pPr algn="ctr"/>
              <a:r>
                <a:rPr lang="en-US" altLang="ko-KR" sz="1400" b="1" dirty="0" smtClean="0"/>
                <a:t>※ </a:t>
              </a:r>
              <a:r>
                <a:rPr lang="ko-KR" altLang="en-US" sz="1400" b="1" dirty="0" smtClean="0"/>
                <a:t>출발일 기준 </a:t>
              </a:r>
              <a:r>
                <a:rPr lang="en-US" altLang="ko-KR" sz="1400" b="1" dirty="0" smtClean="0"/>
                <a:t>72</a:t>
              </a:r>
              <a:r>
                <a:rPr lang="ko-KR" altLang="en-US" sz="1400" b="1" dirty="0" smtClean="0"/>
                <a:t>시간 이내 발급</a:t>
              </a:r>
              <a:endParaRPr lang="ko-KR" alt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04067" y="5618681"/>
              <a:ext cx="2585614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+mj-ea"/>
                  <a:ea typeface="+mj-ea"/>
                </a:rPr>
                <a:t>격리 해제 </a:t>
              </a:r>
              <a:r>
                <a:rPr lang="en-US" altLang="ko-KR" sz="2000" b="1" dirty="0" smtClean="0">
                  <a:latin typeface="+mj-ea"/>
                  <a:ea typeface="+mj-ea"/>
                </a:rPr>
                <a:t>1</a:t>
              </a:r>
              <a:r>
                <a:rPr lang="ko-KR" altLang="en-US" sz="2000" b="1" dirty="0" smtClean="0">
                  <a:latin typeface="+mj-ea"/>
                  <a:ea typeface="+mj-ea"/>
                </a:rPr>
                <a:t>일 전 </a:t>
              </a:r>
              <a:endParaRPr lang="en-US" altLang="ko-KR" sz="2000" b="1" dirty="0" smtClean="0"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latin typeface="+mj-ea"/>
                  <a:ea typeface="+mj-ea"/>
                </a:rPr>
                <a:t>보건소 </a:t>
              </a:r>
              <a:r>
                <a:rPr lang="en-US" altLang="ko-KR" sz="2000" b="1" dirty="0" smtClean="0">
                  <a:latin typeface="+mj-ea"/>
                  <a:ea typeface="+mj-ea"/>
                </a:rPr>
                <a:t>:</a:t>
              </a:r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r>
                <a:rPr lang="en-US" altLang="ko-KR" sz="2000" b="1" dirty="0" smtClean="0">
                  <a:latin typeface="+mj-ea"/>
                  <a:ea typeface="+mj-ea"/>
                </a:rPr>
                <a:t>PCR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3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차</a:t>
              </a:r>
              <a:r>
                <a:rPr lang="ko-KR" altLang="en-US" sz="2000" b="1" dirty="0" smtClean="0">
                  <a:latin typeface="+mj-ea"/>
                  <a:ea typeface="+mj-ea"/>
                </a:rPr>
                <a:t> 검사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5013" y="369301"/>
            <a:ext cx="752218" cy="757976"/>
            <a:chOff x="285013" y="369301"/>
            <a:chExt cx="752218" cy="757976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752218" cy="75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4546" y="464369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본국 </a:t>
            </a:r>
            <a:r>
              <a:rPr lang="en-US" altLang="ko-KR" sz="3200" b="1" dirty="0" smtClean="0"/>
              <a:t>: PCR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차</a:t>
            </a:r>
            <a:r>
              <a:rPr lang="ko-KR" altLang="en-US" sz="3200" b="1" dirty="0" smtClean="0"/>
              <a:t> 검사</a:t>
            </a:r>
            <a:endParaRPr lang="ko-KR" altLang="en-US" sz="3200" b="1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38549"/>
              </p:ext>
            </p:extLst>
          </p:nvPr>
        </p:nvGraphicFramePr>
        <p:xfrm>
          <a:off x="606829" y="1602448"/>
          <a:ext cx="8603673" cy="4352369"/>
        </p:xfrm>
        <a:graphic>
          <a:graphicData uri="http://schemas.openxmlformats.org/drawingml/2006/table">
            <a:tbl>
              <a:tblPr/>
              <a:tblGrid>
                <a:gridCol w="1460630">
                  <a:extLst>
                    <a:ext uri="{9D8B030D-6E8A-4147-A177-3AD203B41FA5}">
                      <a16:colId xmlns:a16="http://schemas.microsoft.com/office/drawing/2014/main" val="116407008"/>
                    </a:ext>
                  </a:extLst>
                </a:gridCol>
                <a:gridCol w="7143043">
                  <a:extLst>
                    <a:ext uri="{9D8B030D-6E8A-4147-A177-3AD203B41FA5}">
                      <a16:colId xmlns:a16="http://schemas.microsoft.com/office/drawing/2014/main" val="1774678911"/>
                    </a:ext>
                  </a:extLst>
                </a:gridCol>
              </a:tblGrid>
              <a:tr h="2998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  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0" indent="-29337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  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3964"/>
                  </a:ext>
                </a:extLst>
              </a:tr>
              <a:tr h="68306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①검사방법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-9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en-US" altLang="ko-KR" sz="1000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NAATs(Nucleic acid amplification tests) </a:t>
                      </a:r>
                      <a:r>
                        <a:rPr lang="ko-KR" altLang="en-US" sz="1000" b="1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기법</a:t>
                      </a:r>
                      <a:r>
                        <a:rPr lang="ko-KR" altLang="en-US" sz="1000" b="1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기초한 검사일 것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유전자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증폭 검출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(RT-PCR, LAMP, TMA, SDA, NEAR 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등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기반한 검사에 한해 인정하며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u="sng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항원</a:t>
                      </a:r>
                      <a:r>
                        <a:rPr lang="en-US" altLang="ko-KR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항체 </a:t>
                      </a:r>
                      <a:r>
                        <a:rPr lang="ko-KR" altLang="en-US" sz="1000" u="sng" kern="0" spc="-8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검출검사</a:t>
                      </a:r>
                      <a:r>
                        <a:rPr lang="en-US" altLang="ko-KR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(RAT, ELISA </a:t>
                      </a:r>
                      <a:r>
                        <a:rPr lang="ko-KR" altLang="en-US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등</a:t>
                      </a:r>
                      <a:r>
                        <a:rPr lang="en-US" altLang="ko-KR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u="sng" kern="0" spc="-8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는 인정하지 </a:t>
                      </a:r>
                      <a:endParaRPr lang="en-US" altLang="ko-KR" sz="1000" u="sng" kern="0" spc="-8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ea"/>
                        <a:ea typeface="+mj-ea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u="none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   </a:t>
                      </a:r>
                      <a:r>
                        <a:rPr lang="ko-KR" altLang="en-US" sz="1000" u="sng" kern="0" spc="-8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않음</a:t>
                      </a:r>
                      <a:r>
                        <a:rPr lang="ko-KR" altLang="en-US" sz="10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+mj-ea"/>
                          <a:ea typeface="+mj-ea"/>
                        </a:rPr>
                        <a:t>  </a:t>
                      </a:r>
                      <a:endParaRPr lang="en-US" altLang="ko-KR" sz="1000" u="none" kern="0" spc="0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+mj-ea"/>
                        <a:ea typeface="+mj-ea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ko-KR" altLang="en-US" sz="1000" kern="0" spc="-11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검사기법과</a:t>
                      </a:r>
                      <a:r>
                        <a:rPr lang="ko-KR" altLang="en-US" sz="1000" kern="0" spc="-11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상관없이 </a:t>
                      </a:r>
                      <a:r>
                        <a:rPr lang="ko-KR" altLang="en-US" sz="1000" kern="0" spc="-11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검체채취를</a:t>
                      </a:r>
                      <a:r>
                        <a:rPr lang="ko-KR" altLang="en-US" sz="1000" kern="0" spc="-11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스스로 실시하는 경우</a:t>
                      </a:r>
                      <a:r>
                        <a:rPr lang="ko-KR" altLang="en-US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는 인정하지 않음</a:t>
                      </a:r>
                      <a:r>
                        <a:rPr lang="en-US" altLang="ko-KR" sz="10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23525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②발급시점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출발일 기준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72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시간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이내 발급된 확인서 일 </a:t>
                      </a: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것</a:t>
                      </a:r>
                      <a:r>
                        <a:rPr lang="ko-KR" altLang="en-US" sz="14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800" kern="0" spc="-8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예시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‘21.3.10. 10:00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 출발 시 ’</a:t>
                      </a:r>
                      <a:r>
                        <a:rPr lang="en-US" altLang="ko-KR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21.3.7. 0</a:t>
                      </a:r>
                      <a:r>
                        <a:rPr lang="ko-KR" altLang="en-US" sz="800" kern="0" spc="-8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 이후 발급된 서류만 인정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67721"/>
                  </a:ext>
                </a:extLst>
              </a:tr>
              <a:tr h="6714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③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필수기재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성명*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생년월일**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검사방법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검사일자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검사결과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발급일자</a:t>
                      </a:r>
                      <a:r>
                        <a:rPr lang="en-US" altLang="ko-KR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1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기관명이 기재되어 있을 것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37490" marR="0" indent="-23749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ko-KR" altLang="en-US" sz="10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성명은 여권 기재내용과 동일</a:t>
                      </a:r>
                      <a:r>
                        <a:rPr lang="en-US" altLang="ko-KR" sz="1000" kern="0" spc="-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kern="0" spc="-2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여권과 성명이 동일하다면 </a:t>
                      </a:r>
                      <a:r>
                        <a:rPr lang="ko-KR" altLang="en-US" sz="1000" kern="0" spc="-2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미들네임은</a:t>
                      </a:r>
                      <a:r>
                        <a:rPr lang="ko-KR" altLang="en-US" sz="1000" kern="0" spc="-2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생략 가능</a:t>
                      </a:r>
                      <a:r>
                        <a:rPr lang="en-US" altLang="ko-KR" sz="1000" kern="0" spc="-2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384810" marR="0" indent="-38481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1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**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여권번호 또는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ID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카드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번호 등도 가능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41182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④검사결과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 결과가 ‘음성’ 일 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것</a:t>
                      </a:r>
                      <a:r>
                        <a:rPr lang="ko-KR" altLang="en-US" sz="10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검사결과 기재사항이 </a:t>
                      </a:r>
                      <a:r>
                        <a:rPr lang="ko-KR" altLang="en-US" sz="100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‘미결정’</a:t>
                      </a:r>
                      <a:r>
                        <a:rPr lang="en-US" altLang="ko-KR" sz="100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, ‘</a:t>
                      </a:r>
                      <a:r>
                        <a:rPr lang="ko-KR" altLang="en-US" sz="100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ea"/>
                          <a:ea typeface="+mj-ea"/>
                        </a:rPr>
                        <a:t>양성’ 등인 경우 인정하지 않음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275267"/>
                  </a:ext>
                </a:extLst>
              </a:tr>
              <a:tr h="64778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⑤발급언어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‘</a:t>
                      </a:r>
                      <a:r>
                        <a:rPr lang="ko-KR" altLang="en-US" sz="1000" b="1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검사방법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’ 항목은 </a:t>
                      </a:r>
                      <a:r>
                        <a:rPr lang="ko-KR" altLang="en-US" sz="1000" b="1" kern="0" spc="-3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한글 또는 영문으로 </a:t>
                      </a:r>
                      <a:r>
                        <a:rPr lang="ko-KR" altLang="en-US" sz="1000" b="1" kern="0" spc="-3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발급되어야</a:t>
                      </a:r>
                      <a:r>
                        <a:rPr lang="ko-KR" altLang="en-US" sz="1000" b="1" kern="0" spc="-3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할 것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6540" marR="0" indent="-2565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검사방법이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한글이나 영문이 아닌 경우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한글 또는 영문 번역본과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번역인증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서류를 함께 제출 시 인정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 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56540" marR="0" indent="-2565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개인번역본의 경우 공증기관이나 대사관의 인증을 받아야 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69327"/>
                  </a:ext>
                </a:extLst>
              </a:tr>
              <a:tr h="101492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⑥검사기관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‣ </a:t>
                      </a:r>
                      <a:r>
                        <a:rPr lang="ko-KR" altLang="en-US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필리핀</a:t>
                      </a:r>
                      <a:r>
                        <a:rPr lang="en-US" altLang="ko-KR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14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인도네시아</a:t>
                      </a:r>
                      <a:r>
                        <a:rPr lang="en-US" altLang="ko-KR" sz="1000" kern="0" spc="-14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(7.13</a:t>
                      </a:r>
                      <a:r>
                        <a:rPr lang="ko-KR" altLang="en-US" sz="1000" kern="0" spc="-14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일부터 적용</a:t>
                      </a:r>
                      <a:r>
                        <a:rPr lang="en-US" altLang="ko-KR" sz="1000" kern="0" spc="-14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)*, </a:t>
                      </a:r>
                      <a:r>
                        <a:rPr lang="ko-KR" altLang="en-US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러시아</a:t>
                      </a:r>
                      <a:r>
                        <a:rPr lang="en-US" altLang="ko-KR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러시아는 </a:t>
                      </a:r>
                      <a:r>
                        <a:rPr lang="ko-KR" altLang="en-US" sz="1000" kern="0" spc="-14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항만입국</a:t>
                      </a:r>
                      <a:r>
                        <a:rPr lang="ko-KR" altLang="en-US" sz="10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선원에 한하</a:t>
                      </a:r>
                      <a:r>
                        <a:rPr lang="ko-KR" altLang="en-US" sz="1000" kern="0" spc="-1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여 적용</a:t>
                      </a:r>
                      <a:r>
                        <a:rPr lang="en-US" altLang="ko-KR" sz="1000" kern="0" spc="-1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kern="0" spc="-1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 경우</a:t>
                      </a:r>
                      <a:r>
                        <a:rPr lang="en-US" altLang="ko-KR" sz="1000" kern="0" spc="-1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16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재외공관이 지정한 검사기관에서 발급한 확인서일 것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* 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7.26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일까지 계도기간 운영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7.27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일부터 예외없이 적용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47650" marR="0" indent="-2476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검사기관 지정 국가는 변동 가능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지정기관은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kern="0" spc="-7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질병관리청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검역소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홈페이지</a:t>
                      </a:r>
                      <a:r>
                        <a:rPr lang="en-US" altLang="ko-KR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7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대사관 홈페이지 등 참고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47650" marR="0" indent="-2476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그 외 국가는 해당국가 내 검사기관에서 발급한 확인서의 경우 인정</a:t>
                      </a: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4779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2014" y="6019096"/>
            <a:ext cx="8408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ko-KR" altLang="en-US" sz="1400" dirty="0"/>
              <a:t>입국 전 관할 재외공관 홈페이지</a:t>
            </a:r>
            <a:r>
              <a:rPr lang="en-US" altLang="ko-KR" sz="1400" dirty="0"/>
              <a:t>(</a:t>
            </a:r>
            <a:r>
              <a:rPr lang="en-US" altLang="ko-KR" sz="1400" u="sng" dirty="0">
                <a:hlinkClick r:id="rId2"/>
              </a:rPr>
              <a:t>http://overseas.mofa.go.kr</a:t>
            </a:r>
            <a:r>
              <a:rPr lang="en-US" altLang="ko-KR" sz="1400" dirty="0"/>
              <a:t>)</a:t>
            </a:r>
            <a:r>
              <a:rPr lang="ko-KR" altLang="en-US" sz="1400" dirty="0"/>
              <a:t>에서 </a:t>
            </a:r>
            <a:r>
              <a:rPr lang="ko-KR" altLang="en-US" sz="1400" dirty="0" err="1"/>
              <a:t>해당국가별</a:t>
            </a:r>
            <a:r>
              <a:rPr lang="ko-KR" altLang="en-US" sz="1400" dirty="0"/>
              <a:t> 입국절차 정보 등을 </a:t>
            </a:r>
            <a:r>
              <a:rPr lang="ko-KR" altLang="en-US" sz="1400" dirty="0" smtClean="0"/>
              <a:t>반드시 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</a:t>
            </a:r>
            <a:r>
              <a:rPr lang="ko-KR" altLang="en-US" sz="1400" dirty="0" smtClean="0"/>
              <a:t>확인하여 </a:t>
            </a:r>
            <a:r>
              <a:rPr lang="ko-KR" altLang="en-US" sz="1400" dirty="0"/>
              <a:t>주시기 바랍니다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8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1" name="타원 10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4546" y="46436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공항도착</a:t>
            </a:r>
            <a:endParaRPr lang="ko-KR" altLang="en-US" sz="32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84154"/>
              </p:ext>
            </p:extLst>
          </p:nvPr>
        </p:nvGraphicFramePr>
        <p:xfrm>
          <a:off x="626533" y="1320802"/>
          <a:ext cx="8619067" cy="520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02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검역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건강상태질문서 제출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검역대를</a:t>
                      </a:r>
                      <a:r>
                        <a:rPr lang="ko-KR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통과합니다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한국 거주지 및 한국 연락처 작성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(9p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참조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입국심사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smtClean="0"/>
                        <a:t>입국심사를 받습니다</a:t>
                      </a:r>
                      <a:r>
                        <a:rPr lang="en-US" altLang="ko-KR" sz="2000" dirty="0" smtClean="0"/>
                        <a:t>.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짐 찾기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smtClean="0"/>
                        <a:t>수하물 </a:t>
                      </a:r>
                      <a:r>
                        <a:rPr lang="ko-KR" altLang="en-US" sz="2000" dirty="0" err="1" smtClean="0"/>
                        <a:t>수취대에서</a:t>
                      </a:r>
                      <a:r>
                        <a:rPr lang="ko-KR" altLang="en-US" sz="2000" dirty="0" smtClean="0"/>
                        <a:t> 부친 짐을 찾습니다</a:t>
                      </a:r>
                      <a:r>
                        <a:rPr lang="en-US" altLang="ko-KR" sz="2000" dirty="0" smtClean="0"/>
                        <a:t>.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4. 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입국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smtClean="0"/>
                        <a:t>입국장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err="1" smtClean="0"/>
                        <a:t>환영홀</a:t>
                      </a:r>
                      <a:r>
                        <a:rPr lang="en-US" altLang="ko-KR" sz="2000" dirty="0" smtClean="0"/>
                        <a:t>)</a:t>
                      </a:r>
                      <a:r>
                        <a:rPr lang="ko-KR" altLang="en-US" sz="2000" dirty="0" smtClean="0"/>
                        <a:t>으로 이동합니다</a:t>
                      </a:r>
                      <a:r>
                        <a:rPr lang="en-US" altLang="ko-KR" sz="2000" dirty="0" smtClean="0"/>
                        <a:t>.</a:t>
                      </a:r>
                      <a:endParaRPr lang="ko-KR" altLang="en-US" sz="2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외국인유학생  </a:t>
                      </a:r>
                      <a:endParaRPr lang="en-US" altLang="ko-KR" sz="2000" b="1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2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안내 부스 방문</a:t>
                      </a:r>
                      <a:endParaRPr lang="en-US" altLang="ko-KR" sz="2000" b="1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※</a:t>
                      </a:r>
                      <a:r>
                        <a:rPr lang="ko-KR" altLang="en-US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필요시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b="0" dirty="0" smtClean="0">
                          <a:latin typeface="+mn-ea"/>
                          <a:ea typeface="+mn-ea"/>
                        </a:rPr>
                        <a:t>관할 보건소 안내</a:t>
                      </a:r>
                      <a:r>
                        <a:rPr lang="en-US" altLang="ko-KR" sz="2000" b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0" dirty="0" smtClean="0">
                          <a:latin typeface="+mn-ea"/>
                          <a:ea typeface="+mn-ea"/>
                        </a:rPr>
                        <a:t>검사방법 등 방역 문의사항 응대</a:t>
                      </a:r>
                      <a:endParaRPr lang="en-US" altLang="ko-KR" sz="2000" b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인천공항 제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터미널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: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D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게이트 인근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인천공항 제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터미널</a:t>
                      </a:r>
                      <a:r>
                        <a:rPr lang="en-US" altLang="ko-KR" sz="1800" b="0" dirty="0" smtClean="0">
                          <a:latin typeface="+mn-ea"/>
                          <a:ea typeface="+mn-ea"/>
                        </a:rPr>
                        <a:t>: 8~9</a:t>
                      </a:r>
                      <a:r>
                        <a:rPr lang="ko-KR" altLang="en-US" sz="1800" b="0" dirty="0" smtClean="0">
                          <a:latin typeface="+mn-ea"/>
                          <a:ea typeface="+mn-ea"/>
                        </a:rPr>
                        <a:t>월 </a:t>
                      </a:r>
                      <a:r>
                        <a:rPr lang="ko-KR" altLang="en-US" sz="1800" b="0" dirty="0" err="1" smtClean="0">
                          <a:latin typeface="+mn-ea"/>
                          <a:ea typeface="+mn-ea"/>
                        </a:rPr>
                        <a:t>운영예정</a:t>
                      </a:r>
                      <a:endParaRPr lang="en-US" altLang="ko-KR" sz="1800" b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47689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교통수단 선택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smtClean="0"/>
                        <a:t>지정된 방역택시 또는 공항리무진 탑승합니다</a:t>
                      </a:r>
                      <a:r>
                        <a:rPr lang="en-US" altLang="ko-KR" sz="2000" dirty="0" smtClean="0"/>
                        <a:t>.</a:t>
                      </a:r>
                    </a:p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※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</a:rPr>
                        <a:t>오전 입국 경우 관할 보건소로 이동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0613" y="482997"/>
            <a:ext cx="4229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보건소</a:t>
            </a:r>
            <a:r>
              <a:rPr lang="en-US" altLang="ko-KR" sz="3200" b="1" dirty="0" smtClean="0"/>
              <a:t>: PCR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2,3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차</a:t>
            </a:r>
            <a:r>
              <a:rPr lang="ko-KR" altLang="en-US" sz="3200" b="1" dirty="0" smtClean="0"/>
              <a:t> 검사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48733" y="1388533"/>
            <a:ext cx="8839200" cy="5029200"/>
            <a:chOff x="633826" y="1354666"/>
            <a:chExt cx="8360121" cy="4893734"/>
          </a:xfrm>
          <a:solidFill>
            <a:schemeClr val="bg1"/>
          </a:solidFill>
        </p:grpSpPr>
        <p:sp>
          <p:nvSpPr>
            <p:cNvPr id="2" name="직사각형 1"/>
            <p:cNvSpPr/>
            <p:nvPr/>
          </p:nvSpPr>
          <p:spPr>
            <a:xfrm>
              <a:off x="633826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20533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207240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07240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20533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31580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1044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577666" y="36660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104466" y="49233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3293532" y="2541268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6239933" y="2541269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 rot="16200000">
            <a:off x="6197598" y="5054600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10800000">
            <a:off x="7685615" y="3818466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914056" y="2988955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각 </a:t>
            </a:r>
            <a:r>
              <a:rPr lang="ko-KR" altLang="en-US" dirty="0" smtClean="0"/>
              <a:t>주소지 </a:t>
            </a:r>
            <a:r>
              <a:rPr lang="ko-KR" altLang="en-US" dirty="0"/>
              <a:t>관할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보건소</a:t>
            </a:r>
            <a:r>
              <a:rPr lang="en-US" altLang="ko-KR" dirty="0"/>
              <a:t>/</a:t>
            </a:r>
            <a:r>
              <a:rPr lang="ko-KR" altLang="en-US" dirty="0" smtClean="0"/>
              <a:t>구청 방문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99854" y="315823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번호표 뽑고 대기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97201" y="3050511"/>
            <a:ext cx="28873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/>
              <a:t>검사결과 받을 연락처 작성</a:t>
            </a:r>
            <a:endParaRPr lang="en-US" altLang="ko-KR" sz="1600" dirty="0" smtClean="0"/>
          </a:p>
          <a:p>
            <a:pPr algn="ctr"/>
            <a:r>
              <a:rPr lang="en-US" altLang="ko-KR" sz="1100" dirty="0" smtClean="0"/>
              <a:t>※</a:t>
            </a:r>
            <a:r>
              <a:rPr lang="ko-KR" altLang="en-US" sz="1100" dirty="0" err="1" smtClean="0"/>
              <a:t>개인폰</a:t>
            </a:r>
            <a:r>
              <a:rPr lang="ko-KR" altLang="en-US" sz="1100" dirty="0" smtClean="0"/>
              <a:t> 없을 경우 </a:t>
            </a:r>
            <a:r>
              <a:rPr lang="ko-KR" altLang="en-US" sz="1100" b="1" u="sng" dirty="0" smtClean="0"/>
              <a:t>격리 담당자 연락처</a:t>
            </a:r>
            <a:r>
              <a:rPr lang="ko-KR" altLang="en-US" sz="1100" dirty="0" smtClean="0"/>
              <a:t> 기재</a:t>
            </a:r>
            <a:endParaRPr lang="en-US" altLang="ko-KR" sz="11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275222" y="5739969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PCR</a:t>
            </a:r>
            <a:r>
              <a:rPr lang="ko-KR" altLang="en-US" dirty="0" smtClean="0"/>
              <a:t> 검사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39865" y="5739969"/>
            <a:ext cx="2279791" cy="38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/>
              <a:t>방역택시</a:t>
            </a:r>
            <a:r>
              <a:rPr lang="ko-KR" altLang="en-US" sz="1400" dirty="0" smtClean="0"/>
              <a:t> 또는 도보로 이동</a:t>
            </a:r>
            <a:endParaRPr lang="en-US" altLang="ko-KR" sz="1400" dirty="0" smtClean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1" y="1631825"/>
            <a:ext cx="1138044" cy="113804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1685060"/>
            <a:ext cx="1242767" cy="124276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1663700"/>
            <a:ext cx="1219200" cy="12192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4535264"/>
            <a:ext cx="980020" cy="9800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1567" y="4604899"/>
            <a:ext cx="868477" cy="8551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2" y="4001796"/>
            <a:ext cx="790337" cy="7903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5818" y="4704211"/>
            <a:ext cx="699661" cy="675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5091" y="492170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955" y="5739969"/>
            <a:ext cx="3031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※ PCR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</a:t>
            </a:r>
            <a:r>
              <a:rPr lang="ko-KR" altLang="en-US" sz="1200" b="1" dirty="0" smtClean="0"/>
              <a:t> 검사</a:t>
            </a:r>
            <a:r>
              <a:rPr lang="en-US" altLang="ko-KR" sz="1200" b="1" dirty="0" smtClean="0"/>
              <a:t>: </a:t>
            </a:r>
            <a:r>
              <a:rPr lang="ko-KR" altLang="en-US" sz="1200" dirty="0" smtClean="0"/>
              <a:t>입국 </a:t>
            </a:r>
            <a:r>
              <a:rPr lang="ko-KR" altLang="en-US" sz="1200" b="1" dirty="0" smtClean="0"/>
              <a:t>당일</a:t>
            </a:r>
            <a:r>
              <a:rPr lang="ko-KR" altLang="en-US" sz="1200" dirty="0" smtClean="0"/>
              <a:t> 또는 </a:t>
            </a:r>
            <a:r>
              <a:rPr lang="ko-KR" altLang="en-US" sz="1200" b="1" dirty="0" smtClean="0"/>
              <a:t>다음날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※ PCR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</a:t>
            </a:r>
            <a:r>
              <a:rPr lang="ko-KR" altLang="en-US" sz="1200" b="1" dirty="0" smtClean="0"/>
              <a:t> 검사</a:t>
            </a:r>
            <a:r>
              <a:rPr lang="en-US" altLang="ko-KR" sz="1200" b="1" dirty="0" smtClean="0"/>
              <a:t>: </a:t>
            </a:r>
            <a:r>
              <a:rPr lang="ko-KR" altLang="en-US" sz="1200" dirty="0" err="1" smtClean="0"/>
              <a:t>격리해제</a:t>
            </a:r>
            <a:r>
              <a:rPr lang="ko-KR" altLang="en-US" sz="1200" dirty="0" smtClean="0"/>
              <a:t> </a:t>
            </a:r>
            <a:r>
              <a:rPr lang="en-US" altLang="ko-KR" sz="1200" b="1" dirty="0" smtClean="0"/>
              <a:t>1</a:t>
            </a:r>
            <a:r>
              <a:rPr lang="ko-KR" altLang="en-US" sz="1200" b="1" dirty="0" smtClean="0"/>
              <a:t>일 전</a:t>
            </a:r>
            <a:endParaRPr lang="en-US" altLang="ko-KR" sz="1200" b="1" dirty="0" smtClean="0"/>
          </a:p>
          <a:p>
            <a:r>
              <a:rPr lang="en-US" altLang="ko-KR" sz="1200" b="1" dirty="0"/>
              <a:t>※</a:t>
            </a:r>
            <a:r>
              <a:rPr lang="en-US" altLang="ko-KR" sz="1200" dirty="0" smtClean="0"/>
              <a:t> </a:t>
            </a:r>
            <a:r>
              <a:rPr lang="ko-KR" altLang="en-US" sz="1200" dirty="0" err="1"/>
              <a:t>방역택시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예약</a:t>
            </a:r>
            <a:r>
              <a:rPr lang="en-US" altLang="ko-KR" sz="1200" dirty="0" smtClean="0"/>
              <a:t>: </a:t>
            </a:r>
            <a:r>
              <a:rPr lang="en-US" altLang="ko-KR" sz="1200" dirty="0">
                <a:hlinkClick r:id="rId9"/>
              </a:rPr>
              <a:t>https://www.enkor.kr/taxi</a:t>
            </a:r>
            <a:r>
              <a:rPr lang="en-US" altLang="ko-KR" sz="1200" dirty="0"/>
              <a:t> </a:t>
            </a:r>
          </a:p>
          <a:p>
            <a:endParaRPr lang="ko-KR" altLang="en-US" sz="1200" b="1" dirty="0"/>
          </a:p>
        </p:txBody>
      </p:sp>
      <p:grpSp>
        <p:nvGrpSpPr>
          <p:cNvPr id="34" name="그룹 33"/>
          <p:cNvGrpSpPr/>
          <p:nvPr/>
        </p:nvGrpSpPr>
        <p:grpSpPr>
          <a:xfrm>
            <a:off x="914056" y="369301"/>
            <a:ext cx="697627" cy="720880"/>
            <a:chOff x="285013" y="369301"/>
            <a:chExt cx="697627" cy="720880"/>
          </a:xfrm>
        </p:grpSpPr>
        <p:sp>
          <p:nvSpPr>
            <p:cNvPr id="35" name="타원 3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5487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격리숙소</a:t>
            </a:r>
            <a:r>
              <a:rPr lang="ko-KR" altLang="en-US" sz="3200" b="1" dirty="0" smtClean="0"/>
              <a:t> 도착 </a:t>
            </a:r>
            <a:r>
              <a:rPr lang="en-US" altLang="ko-KR" sz="3200" b="1" dirty="0" smtClean="0"/>
              <a:t>14</a:t>
            </a:r>
            <a:r>
              <a:rPr lang="ko-KR" altLang="en-US" sz="3200" b="1" dirty="0" smtClean="0"/>
              <a:t>일 격리 시작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6235399" y="1495417"/>
            <a:ext cx="2333625" cy="2333625"/>
            <a:chOff x="1310974" y="1505286"/>
            <a:chExt cx="2333625" cy="2333625"/>
          </a:xfrm>
        </p:grpSpPr>
        <p:grpSp>
          <p:nvGrpSpPr>
            <p:cNvPr id="15" name="그룹 14"/>
            <p:cNvGrpSpPr/>
            <p:nvPr/>
          </p:nvGrpSpPr>
          <p:grpSpPr>
            <a:xfrm>
              <a:off x="1310974" y="1505286"/>
              <a:ext cx="2333625" cy="2333625"/>
              <a:chOff x="1310974" y="1505286"/>
              <a:chExt cx="2333625" cy="2333625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012" y="1695450"/>
                <a:ext cx="1733550" cy="1733550"/>
              </a:xfrm>
              <a:prstGeom prst="rect">
                <a:avLst/>
              </a:prstGeom>
            </p:spPr>
          </p:pic>
          <p:sp>
            <p:nvSpPr>
              <p:cNvPr id="18" name="타원 17"/>
              <p:cNvSpPr/>
              <p:nvPr/>
            </p:nvSpPr>
            <p:spPr>
              <a:xfrm>
                <a:off x="1310974" y="1505286"/>
                <a:ext cx="2333625" cy="233362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1414" y="207962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accent6"/>
                  </a:solidFill>
                </a:rPr>
                <a:t>14</a:t>
              </a:r>
              <a:endParaRPr lang="ko-KR" altLang="en-US" sz="3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61525" y="1877399"/>
            <a:ext cx="4544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latin typeface="+mj-ea"/>
                <a:ea typeface="+mj-ea"/>
              </a:rPr>
              <a:t>14</a:t>
            </a:r>
            <a:r>
              <a:rPr lang="ko-KR" altLang="en-US" sz="2400" dirty="0" smtClean="0">
                <a:latin typeface="+mj-ea"/>
                <a:ea typeface="+mj-ea"/>
              </a:rPr>
              <a:t>일 동안 격리장소 </a:t>
            </a:r>
            <a:r>
              <a:rPr lang="ko-KR" altLang="en-US" sz="2400" dirty="0">
                <a:latin typeface="+mj-ea"/>
                <a:ea typeface="+mj-ea"/>
              </a:rPr>
              <a:t>이탈 금지</a:t>
            </a:r>
            <a:r>
              <a:rPr lang="en-US" altLang="ko-KR" sz="2400" dirty="0">
                <a:latin typeface="+mj-ea"/>
                <a:ea typeface="+mj-ea"/>
              </a:rPr>
              <a:t>! </a:t>
            </a:r>
            <a:endParaRPr lang="en-US" altLang="ko-KR" sz="2400" dirty="0" smtClean="0">
              <a:latin typeface="+mj-ea"/>
              <a:ea typeface="+mj-ea"/>
            </a:endParaRPr>
          </a:p>
          <a:p>
            <a:pPr algn="ctr"/>
            <a:r>
              <a:rPr lang="ko-KR" altLang="en-US" sz="2400" dirty="0" smtClean="0">
                <a:latin typeface="+mj-ea"/>
                <a:ea typeface="+mj-ea"/>
              </a:rPr>
              <a:t>매일 </a:t>
            </a:r>
            <a:r>
              <a:rPr lang="ko-KR" altLang="en-US" sz="2400" dirty="0">
                <a:latin typeface="+mj-ea"/>
                <a:ea typeface="+mj-ea"/>
              </a:rPr>
              <a:t>체온 입력</a:t>
            </a:r>
            <a:r>
              <a:rPr lang="en-US" altLang="ko-KR" sz="2400" dirty="0">
                <a:latin typeface="+mj-ea"/>
                <a:ea typeface="+mj-ea"/>
              </a:rPr>
              <a:t>/</a:t>
            </a:r>
            <a:r>
              <a:rPr lang="ko-KR" altLang="en-US" sz="2400" dirty="0">
                <a:latin typeface="+mj-ea"/>
                <a:ea typeface="+mj-ea"/>
              </a:rPr>
              <a:t>보고</a:t>
            </a:r>
            <a:r>
              <a:rPr lang="en-US" altLang="ko-KR" sz="2400" dirty="0" smtClean="0">
                <a:latin typeface="+mj-ea"/>
                <a:ea typeface="+mj-ea"/>
              </a:rPr>
              <a:t>!</a:t>
            </a:r>
          </a:p>
          <a:p>
            <a:pPr algn="ctr"/>
            <a:endParaRPr lang="en-US" altLang="ko-KR" sz="2400" dirty="0">
              <a:latin typeface="+mj-ea"/>
              <a:ea typeface="+mj-ea"/>
            </a:endParaRPr>
          </a:p>
          <a:p>
            <a:pPr algn="ctr"/>
            <a:r>
              <a:rPr lang="en-US" altLang="ko-KR" sz="2400" dirty="0" smtClean="0">
                <a:latin typeface="+mj-ea"/>
                <a:ea typeface="+mj-ea"/>
              </a:rPr>
              <a:t>※ </a:t>
            </a:r>
            <a:r>
              <a:rPr lang="ko-KR" altLang="en-US" sz="2400" dirty="0" smtClean="0">
                <a:latin typeface="+mj-ea"/>
                <a:ea typeface="+mj-ea"/>
              </a:rPr>
              <a:t>미 </a:t>
            </a:r>
            <a:r>
              <a:rPr lang="ko-KR" altLang="en-US" sz="2400" dirty="0" err="1">
                <a:latin typeface="+mj-ea"/>
                <a:ea typeface="+mj-ea"/>
              </a:rPr>
              <a:t>이행시</a:t>
            </a:r>
            <a:r>
              <a:rPr lang="ko-KR" altLang="en-US" sz="2400" dirty="0">
                <a:latin typeface="+mj-ea"/>
                <a:ea typeface="+mj-ea"/>
              </a:rPr>
              <a:t> 강제출국 </a:t>
            </a:r>
            <a:r>
              <a:rPr lang="ko-KR" altLang="en-US" sz="2400" dirty="0" smtClean="0">
                <a:latin typeface="+mj-ea"/>
                <a:ea typeface="+mj-ea"/>
              </a:rPr>
              <a:t>조치</a:t>
            </a:r>
            <a:endParaRPr lang="en-US" altLang="ko-KR" sz="2400" dirty="0"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1291" y="4462458"/>
            <a:ext cx="3676650" cy="1590675"/>
            <a:chOff x="831291" y="4214808"/>
            <a:chExt cx="3676650" cy="15906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266" y="4214808"/>
              <a:ext cx="1590675" cy="159067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1" y="4629150"/>
              <a:ext cx="971550" cy="971550"/>
            </a:xfrm>
            <a:prstGeom prst="rect">
              <a:avLst/>
            </a:prstGeom>
          </p:spPr>
        </p:pic>
        <p:sp>
          <p:nvSpPr>
            <p:cNvPr id="22" name="오른쪽 화살표 21"/>
            <p:cNvSpPr/>
            <p:nvPr/>
          </p:nvSpPr>
          <p:spPr>
            <a:xfrm>
              <a:off x="1840941" y="4748209"/>
              <a:ext cx="904875" cy="4857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90396" y="4884803"/>
            <a:ext cx="4692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/>
              <a:t>격리 </a:t>
            </a:r>
            <a:r>
              <a:rPr lang="ko-KR" altLang="en-US" sz="2000" dirty="0"/>
              <a:t>중 위급상황 발생 시 </a:t>
            </a:r>
            <a:r>
              <a:rPr lang="ko-KR" altLang="en-US" sz="2000" u="sng" dirty="0" smtClean="0"/>
              <a:t>먼저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보건소에 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연락을 </a:t>
            </a:r>
            <a:r>
              <a:rPr lang="ko-KR" altLang="en-US" sz="2000" dirty="0"/>
              <a:t>한 후 </a:t>
            </a:r>
            <a:r>
              <a:rPr lang="ko-KR" altLang="en-US" sz="2000" b="1" dirty="0" smtClean="0"/>
              <a:t>캠퍼스 </a:t>
            </a:r>
            <a:r>
              <a:rPr lang="ko-KR" altLang="en-US" sz="2000" b="1" dirty="0" err="1" smtClean="0"/>
              <a:t>담당자</a:t>
            </a:r>
            <a:r>
              <a:rPr lang="ko-KR" altLang="en-US" sz="2000" dirty="0" err="1"/>
              <a:t>와</a:t>
            </a:r>
            <a:r>
              <a:rPr lang="ko-KR" altLang="en-US" sz="2000" dirty="0" err="1" smtClean="0"/>
              <a:t>도</a:t>
            </a:r>
            <a:r>
              <a:rPr lang="ko-KR" altLang="en-US" sz="2000" dirty="0" smtClean="0"/>
              <a:t> 공유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381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8" name="타원 7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546" y="464369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격리장소별</a:t>
            </a:r>
            <a:r>
              <a:rPr lang="ko-KR" altLang="en-US" sz="3200" b="1" dirty="0" smtClean="0"/>
              <a:t> 연락처</a:t>
            </a:r>
            <a:endParaRPr lang="ko-KR" altLang="en-US" sz="3200" b="1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06719"/>
              </p:ext>
            </p:extLst>
          </p:nvPr>
        </p:nvGraphicFramePr>
        <p:xfrm>
          <a:off x="467369" y="1213659"/>
          <a:ext cx="9050704" cy="5253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4">
                  <a:extLst>
                    <a:ext uri="{9D8B030D-6E8A-4147-A177-3AD203B41FA5}">
                      <a16:colId xmlns:a16="http://schemas.microsoft.com/office/drawing/2014/main" val="3354308952"/>
                    </a:ext>
                  </a:extLst>
                </a:gridCol>
              </a:tblGrid>
              <a:tr h="45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A.   Stay4u</a:t>
                      </a:r>
                      <a:r>
                        <a:rPr lang="ko-KR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ko-KR" altLang="ko-KR" sz="1400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서울캠퍼스 지원자만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해당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60934"/>
                  </a:ext>
                </a:extLst>
              </a:tr>
              <a:tr h="1585548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1. STAY4U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에서 직접 공항픽업하기 때문에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격리서약서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제출시 </a:t>
                      </a:r>
                      <a:r>
                        <a:rPr lang="ko-KR" altLang="ko-KR" sz="1600" b="1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반드시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학생 본인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카카오톡</a:t>
                      </a:r>
                      <a:endParaRPr lang="en-US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또는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위챗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아이디 함께 회신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해당 아이디가 없을 경우 반드시 신규가입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2.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공항 검역소 및 보건소에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STAY4U </a:t>
                      </a:r>
                      <a:r>
                        <a:rPr lang="ko-KR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직원 연락처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기재</a:t>
                      </a:r>
                    </a:p>
                    <a:p>
                      <a:pPr indent="635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- 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STAY4U: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010-9297-9974,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Stayforu60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41371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B.   Stay4Korea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※서울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용인캠퍼스 지원자 </a:t>
                      </a:r>
                      <a:r>
                        <a:rPr lang="ko-KR" altLang="ko-KR" sz="1400" b="1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모두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해당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89734"/>
                  </a:ext>
                </a:extLst>
              </a:tr>
              <a:tr h="100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격리자는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에서 직접 공항픽업하기 때문에 개인적으로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와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연락해야함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자세한 픽업 및 격리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연락처 등 상세내용은 </a:t>
                      </a:r>
                      <a:r>
                        <a:rPr lang="ko-KR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직접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STAY4KOREA</a:t>
                      </a:r>
                      <a:r>
                        <a:rPr lang="ko-KR" alt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와</a:t>
                      </a:r>
                      <a:r>
                        <a:rPr lang="ko-KR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 연락</a:t>
                      </a:r>
                      <a:r>
                        <a:rPr lang="en-US" altLang="ko-KR" sz="1600" b="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en-US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u="none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- </a:t>
                      </a:r>
                      <a:r>
                        <a:rPr lang="en-US" altLang="ko-KR" sz="1600" u="sng" kern="100" dirty="0" smtClean="0">
                          <a:solidFill>
                            <a:sysClr val="windowText" lastClr="000000"/>
                          </a:solidFill>
                          <a:effectLst/>
                          <a:hlinkClick r:id="rId2"/>
                        </a:rPr>
                        <a:t>https://stay4korea.com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8088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C.   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개인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격리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※서울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용인캠퍼스 지원자 </a:t>
                      </a:r>
                      <a:r>
                        <a:rPr lang="ko-KR" altLang="ko-KR" sz="1400" b="1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모두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해당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82421"/>
                  </a:ext>
                </a:extLst>
              </a:tr>
              <a:tr h="1395170"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개인격리자는 </a:t>
                      </a:r>
                      <a:r>
                        <a:rPr lang="ko-KR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공항방역소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및 보건소 방문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시 반드시 해당 </a:t>
                      </a:r>
                      <a:r>
                        <a:rPr lang="ko-KR" altLang="ko-KR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캠퍼스 </a:t>
                      </a:r>
                      <a:r>
                        <a:rPr lang="ko-KR" altLang="ko-KR" sz="1600" b="1" kern="100" dirty="0" err="1" smtClean="0">
                          <a:solidFill>
                            <a:srgbClr val="FF0000"/>
                          </a:solidFill>
                          <a:effectLst/>
                        </a:rPr>
                        <a:t>격리담당자</a:t>
                      </a:r>
                      <a:r>
                        <a:rPr lang="ko-KR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연락처 작성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ko-KR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서울캠퍼스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ko-KR" altLang="en-US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한국어교육센터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010-5216-1513,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mju1513,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myongji_university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ko-KR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용인캠퍼스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ko-KR" altLang="en-US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한국어교육센터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010-8071-1513,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yonginmyongji_univ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yongin_mju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2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1028</Words>
  <Application>Microsoft Office PowerPoint</Application>
  <PresentationFormat>A4 용지(210x297mm)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Frutiger 45 Light</vt:lpstr>
      <vt:lpstr>HY헤드라인M</vt:lpstr>
      <vt:lpstr>宋体</vt:lpstr>
      <vt:lpstr>나눔</vt:lpstr>
      <vt:lpstr>나눔스퀘어 ExtraBold</vt:lpstr>
      <vt:lpstr>맑은 고딕</vt:lpstr>
      <vt:lpstr>휴먼편지체</vt:lpstr>
      <vt:lpstr>Arial</vt:lpstr>
      <vt:lpstr>Calibri</vt:lpstr>
      <vt:lpstr>Calibri Light</vt:lpstr>
      <vt:lpstr>Times New Roman</vt:lpstr>
      <vt:lpstr>Office 테마</vt:lpstr>
      <vt:lpstr>한국 입국  및  14일 자가격리 절차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해외입국 단계</dc:title>
  <dc:creator>user</dc:creator>
  <cp:lastModifiedBy>user</cp:lastModifiedBy>
  <cp:revision>80</cp:revision>
  <cp:lastPrinted>2021-07-22T01:44:52Z</cp:lastPrinted>
  <dcterms:created xsi:type="dcterms:W3CDTF">2020-11-17T02:45:58Z</dcterms:created>
  <dcterms:modified xsi:type="dcterms:W3CDTF">2021-07-22T05:58:59Z</dcterms:modified>
</cp:coreProperties>
</file>